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media/image6.jpg" ContentType="image/jpeg"/>
  <Override PartName="/ppt/media/image32.jpg" ContentType="image/jpeg"/>
  <Override PartName="/ppt/media/image33.jpg" ContentType="image/jpeg"/>
  <Override PartName="/ppt/media/image35.jpg" ContentType="image/jpeg"/>
  <Override PartName="/ppt/media/image36.jpg" ContentType="image/jpeg"/>
  <Override PartName="/ppt/media/image42.jpg" ContentType="image/jpeg"/>
  <Override PartName="/ppt/media/image47.jpg" ContentType="image/jpeg"/>
  <Override PartName="/ppt/media/image50.jpg" ContentType="image/jpeg"/>
  <Override PartName="/ppt/media/image51.jpg" ContentType="image/jpeg"/>
  <Override PartName="/ppt/media/image55.jpg" ContentType="image/jpeg"/>
  <Override PartName="/ppt/media/image61.jpg" ContentType="image/jpeg"/>
  <Override PartName="/ppt/media/image63.JPG" ContentType="image/jpeg"/>
  <Override PartName="/ppt/media/image66.jpg" ContentType="image/jpeg"/>
  <Override PartName="/ppt/media/image74.jpg" ContentType="image/jpeg"/>
  <Override PartName="/ppt/media/image77.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6" r:id="rId7"/>
    <p:sldId id="269" r:id="rId8"/>
    <p:sldId id="267" r:id="rId9"/>
    <p:sldId id="261" r:id="rId10"/>
    <p:sldId id="268" r:id="rId11"/>
    <p:sldId id="262" r:id="rId12"/>
    <p:sldId id="264" r:id="rId13"/>
    <p:sldId id="270" r:id="rId14"/>
    <p:sldId id="271" r:id="rId15"/>
    <p:sldId id="265" r:id="rId16"/>
    <p:sldId id="272" r:id="rId17"/>
    <p:sldId id="279" r:id="rId18"/>
    <p:sldId id="278" r:id="rId19"/>
    <p:sldId id="281" r:id="rId20"/>
    <p:sldId id="274" r:id="rId21"/>
    <p:sldId id="277" r:id="rId22"/>
    <p:sldId id="276" r:id="rId23"/>
    <p:sldId id="282" r:id="rId24"/>
    <p:sldId id="287" r:id="rId25"/>
    <p:sldId id="283" r:id="rId26"/>
    <p:sldId id="289" r:id="rId27"/>
    <p:sldId id="288" r:id="rId28"/>
    <p:sldId id="275" r:id="rId29"/>
    <p:sldId id="273" r:id="rId30"/>
    <p:sldId id="285" r:id="rId31"/>
    <p:sldId id="286" r:id="rId32"/>
    <p:sldId id="290" r:id="rId33"/>
  </p:sldIdLst>
  <p:sldSz cx="6858000" cy="9906000" type="A4"/>
  <p:notesSz cx="6858000" cy="9906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 Milton (Cadoxton Primary School)" initials="RM(PS" lastIdx="1" clrIdx="0">
    <p:extLst>
      <p:ext uri="{19B8F6BF-5375-455C-9EA6-DF929625EA0E}">
        <p15:presenceInfo xmlns:p15="http://schemas.microsoft.com/office/powerpoint/2012/main" userId="S::miltonr@hwbcymru.net::f990fa4b-97d7-46b0-9200-ea71d98c2c9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73"/>
  </p:normalViewPr>
  <p:slideViewPr>
    <p:cSldViewPr>
      <p:cViewPr varScale="1">
        <p:scale>
          <a:sx n="74" d="100"/>
          <a:sy n="74" d="100"/>
        </p:scale>
        <p:origin x="2048" y="19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14350" y="3070860"/>
            <a:ext cx="5829300" cy="208025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028700" y="5547360"/>
            <a:ext cx="4800600" cy="2476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u="sng">
                <a:solidFill>
                  <a:srgbClr val="005493"/>
                </a:solidFill>
                <a:latin typeface="Amatic SC"/>
                <a:cs typeface="Amatic SC"/>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u="sng">
                <a:solidFill>
                  <a:srgbClr val="005493"/>
                </a:solidFill>
                <a:latin typeface="Amatic SC"/>
                <a:cs typeface="Amatic SC"/>
              </a:defRPr>
            </a:lvl1pPr>
          </a:lstStyle>
          <a:p>
            <a:endParaRPr/>
          </a:p>
        </p:txBody>
      </p:sp>
      <p:sp>
        <p:nvSpPr>
          <p:cNvPr id="3" name="Holder 3"/>
          <p:cNvSpPr>
            <a:spLocks noGrp="1"/>
          </p:cNvSpPr>
          <p:nvPr>
            <p:ph sz="half" idx="2"/>
          </p:nvPr>
        </p:nvSpPr>
        <p:spPr>
          <a:xfrm>
            <a:off x="342900" y="2278380"/>
            <a:ext cx="2983230" cy="653796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531870" y="2278380"/>
            <a:ext cx="2983230" cy="653796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u="sng">
                <a:solidFill>
                  <a:srgbClr val="005493"/>
                </a:solidFill>
                <a:latin typeface="Amatic SC"/>
                <a:cs typeface="Amatic S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4507356"/>
            <a:ext cx="5829300" cy="562590"/>
          </a:xfrm>
        </p:spPr>
        <p:txBody>
          <a:bodyPr anchor="b"/>
          <a:lstStyle>
            <a:lvl1pPr algn="ctr">
              <a:defRPr sz="3656"/>
            </a:lvl1pPr>
          </a:lstStyle>
          <a:p>
            <a:r>
              <a:rPr lang="en-GB"/>
              <a:t>Click to edit Master title style</a:t>
            </a:r>
            <a:endParaRPr lang="en-US" dirty="0"/>
          </a:p>
        </p:txBody>
      </p:sp>
      <p:sp>
        <p:nvSpPr>
          <p:cNvPr id="3" name="Subtitle 2"/>
          <p:cNvSpPr>
            <a:spLocks noGrp="1"/>
          </p:cNvSpPr>
          <p:nvPr>
            <p:ph type="subTitle" idx="1"/>
          </p:nvPr>
        </p:nvSpPr>
        <p:spPr>
          <a:xfrm>
            <a:off x="857250" y="5202944"/>
            <a:ext cx="5143500" cy="225126"/>
          </a:xfrm>
        </p:spPr>
        <p:txBody>
          <a:bodyPr/>
          <a:lstStyle>
            <a:lvl1pPr marL="0" indent="0" algn="ctr">
              <a:buNone/>
              <a:defRPr sz="1463"/>
            </a:lvl1pPr>
            <a:lvl2pPr marL="278606" indent="0" algn="ctr">
              <a:buNone/>
              <a:defRPr sz="1219"/>
            </a:lvl2pPr>
            <a:lvl3pPr marL="557213" indent="0" algn="ctr">
              <a:buNone/>
              <a:defRPr sz="1097"/>
            </a:lvl3pPr>
            <a:lvl4pPr marL="835819" indent="0" algn="ctr">
              <a:buNone/>
              <a:defRPr sz="975"/>
            </a:lvl4pPr>
            <a:lvl5pPr marL="1114425" indent="0" algn="ctr">
              <a:buNone/>
              <a:defRPr sz="975"/>
            </a:lvl5pPr>
            <a:lvl6pPr marL="1393031" indent="0" algn="ctr">
              <a:buNone/>
              <a:defRPr sz="975"/>
            </a:lvl6pPr>
            <a:lvl7pPr marL="1671638" indent="0" algn="ctr">
              <a:buNone/>
              <a:defRPr sz="975"/>
            </a:lvl7pPr>
            <a:lvl8pPr marL="1950244" indent="0" algn="ctr">
              <a:buNone/>
              <a:defRPr sz="975"/>
            </a:lvl8pPr>
            <a:lvl9pPr marL="2228850" indent="0" algn="ctr">
              <a:buNone/>
              <a:defRPr sz="975"/>
            </a:lvl9pPr>
          </a:lstStyle>
          <a:p>
            <a:r>
              <a:rPr lang="en-GB"/>
              <a:t>Click to edit Master subtitle style</a:t>
            </a:r>
            <a:endParaRPr lang="en-US" dirty="0"/>
          </a:p>
        </p:txBody>
      </p:sp>
      <p:sp>
        <p:nvSpPr>
          <p:cNvPr id="4" name="Date Placeholder 3"/>
          <p:cNvSpPr>
            <a:spLocks noGrp="1"/>
          </p:cNvSpPr>
          <p:nvPr>
            <p:ph type="dt" sz="half" idx="10"/>
          </p:nvPr>
        </p:nvSpPr>
        <p:spPr>
          <a:xfrm>
            <a:off x="342900" y="9212580"/>
            <a:ext cx="1577340" cy="276999"/>
          </a:xfrm>
        </p:spPr>
        <p:txBody>
          <a:bodyPr/>
          <a:lstStyle/>
          <a:p>
            <a:fld id="{520F5546-6714-BC4A-8796-13A2CAFA7DD9}" type="datetimeFigureOut">
              <a:rPr lang="en-GB" smtClean="0"/>
              <a:t>07/11/2022</a:t>
            </a:fld>
            <a:endParaRPr lang="en-GB"/>
          </a:p>
        </p:txBody>
      </p:sp>
      <p:sp>
        <p:nvSpPr>
          <p:cNvPr id="5" name="Footer Placeholder 4"/>
          <p:cNvSpPr>
            <a:spLocks noGrp="1"/>
          </p:cNvSpPr>
          <p:nvPr>
            <p:ph type="ftr" sz="quarter" idx="11"/>
          </p:nvPr>
        </p:nvSpPr>
        <p:spPr>
          <a:xfrm>
            <a:off x="2331720" y="9212580"/>
            <a:ext cx="2194560" cy="276999"/>
          </a:xfrm>
        </p:spPr>
        <p:txBody>
          <a:bodyPr/>
          <a:lstStyle/>
          <a:p>
            <a:endParaRPr lang="en-GB"/>
          </a:p>
        </p:txBody>
      </p:sp>
      <p:sp>
        <p:nvSpPr>
          <p:cNvPr id="6" name="Slide Number Placeholder 5"/>
          <p:cNvSpPr>
            <a:spLocks noGrp="1"/>
          </p:cNvSpPr>
          <p:nvPr>
            <p:ph type="sldNum" sz="quarter" idx="12"/>
          </p:nvPr>
        </p:nvSpPr>
        <p:spPr>
          <a:xfrm>
            <a:off x="4937760" y="9212580"/>
            <a:ext cx="1577340" cy="276999"/>
          </a:xfrm>
        </p:spPr>
        <p:txBody>
          <a:bodyPr/>
          <a:lstStyle/>
          <a:p>
            <a:fld id="{C9B8C35F-6153-8E43-A95F-9298B6B70D31}" type="slidenum">
              <a:rPr lang="en-GB" smtClean="0"/>
              <a:t>‹#›</a:t>
            </a:fld>
            <a:endParaRPr lang="en-GB"/>
          </a:p>
        </p:txBody>
      </p:sp>
    </p:spTree>
    <p:extLst>
      <p:ext uri="{BB962C8B-B14F-4D97-AF65-F5344CB8AC3E}">
        <p14:creationId xmlns:p14="http://schemas.microsoft.com/office/powerpoint/2010/main" val="34259504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93380" y="197611"/>
            <a:ext cx="970280" cy="391159"/>
          </a:xfrm>
          <a:prstGeom prst="rect">
            <a:avLst/>
          </a:prstGeom>
        </p:spPr>
        <p:txBody>
          <a:bodyPr wrap="square" lIns="0" tIns="0" rIns="0" bIns="0">
            <a:spAutoFit/>
          </a:bodyPr>
          <a:lstStyle>
            <a:lvl1pPr>
              <a:defRPr sz="2400" b="1" i="0" u="sng">
                <a:solidFill>
                  <a:srgbClr val="005493"/>
                </a:solidFill>
                <a:latin typeface="Amatic SC"/>
                <a:cs typeface="Amatic SC"/>
              </a:defRPr>
            </a:lvl1pPr>
          </a:lstStyle>
          <a:p>
            <a:endParaRPr/>
          </a:p>
        </p:txBody>
      </p:sp>
      <p:sp>
        <p:nvSpPr>
          <p:cNvPr id="3" name="Holder 3"/>
          <p:cNvSpPr>
            <a:spLocks noGrp="1"/>
          </p:cNvSpPr>
          <p:nvPr>
            <p:ph type="body" idx="1"/>
          </p:nvPr>
        </p:nvSpPr>
        <p:spPr>
          <a:xfrm>
            <a:off x="394528" y="1882415"/>
            <a:ext cx="6075680" cy="529082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2331720" y="9212580"/>
            <a:ext cx="2194560" cy="4953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42900" y="9212580"/>
            <a:ext cx="1577340" cy="4953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11/7/2022</a:t>
            </a:fld>
            <a:endParaRPr lang="en-US"/>
          </a:p>
        </p:txBody>
      </p:sp>
      <p:sp>
        <p:nvSpPr>
          <p:cNvPr id="6" name="Holder 6"/>
          <p:cNvSpPr>
            <a:spLocks noGrp="1"/>
          </p:cNvSpPr>
          <p:nvPr>
            <p:ph type="sldNum" sz="quarter" idx="7"/>
          </p:nvPr>
        </p:nvSpPr>
        <p:spPr>
          <a:xfrm>
            <a:off x="4937760" y="9212580"/>
            <a:ext cx="1577340" cy="4953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png"/><Relationship Id="rId10" Type="http://schemas.openxmlformats.org/officeDocument/2006/relationships/image" Target="../media/image36.jpg"/><Relationship Id="rId4" Type="http://schemas.openxmlformats.org/officeDocument/2006/relationships/image" Target="../media/image30.png"/><Relationship Id="rId9" Type="http://schemas.openxmlformats.org/officeDocument/2006/relationships/image" Target="../media/image35.jp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png"/><Relationship Id="rId7" Type="http://schemas.openxmlformats.org/officeDocument/2006/relationships/image" Target="../media/image50.jp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image" Target="../media/image56.jpeg"/><Relationship Id="rId4" Type="http://schemas.openxmlformats.org/officeDocument/2006/relationships/image" Target="../media/image55.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image" Target="../media/image58.jpe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image" Target="../media/image62.jpeg"/><Relationship Id="rId4" Type="http://schemas.openxmlformats.org/officeDocument/2006/relationships/image" Target="../media/image61.jp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image" Target="../media/image64.jpeg"/><Relationship Id="rId4" Type="http://schemas.openxmlformats.org/officeDocument/2006/relationships/image" Target="../media/image63.JP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image" Target="../media/image66.jpg"/><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image" Target="../media/image77.JPG"/><Relationship Id="rId5" Type="http://schemas.openxmlformats.org/officeDocument/2006/relationships/image" Target="../media/image76.jpeg"/><Relationship Id="rId4" Type="http://schemas.openxmlformats.org/officeDocument/2006/relationships/image" Target="../media/image75.jpeg"/></Relationships>
</file>

<file path=ppt/slides/_rels/slide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hyperlink" Target="mailto:CogbillH2@hwbcymru.net"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hyperlink" Target="https://www.cadoxtonprimaryschool.com/" TargetMode="External"/><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412EAF-2ACA-9AF3-39F8-5E4FF50C3C1F}"/>
              </a:ext>
            </a:extLst>
          </p:cNvPr>
          <p:cNvSpPr txBox="1"/>
          <p:nvPr/>
        </p:nvSpPr>
        <p:spPr>
          <a:xfrm>
            <a:off x="0" y="6096000"/>
            <a:ext cx="6858000" cy="4401205"/>
          </a:xfrm>
          <a:prstGeom prst="rect">
            <a:avLst/>
          </a:prstGeom>
          <a:noFill/>
        </p:spPr>
        <p:txBody>
          <a:bodyPr wrap="square" rtlCol="0">
            <a:spAutoFit/>
          </a:bodyPr>
          <a:lstStyle/>
          <a:p>
            <a:r>
              <a:rPr lang="en-US" sz="4000" b="1" dirty="0" err="1">
                <a:solidFill>
                  <a:schemeClr val="accent1"/>
                </a:solidFill>
                <a:latin typeface="Chalkboard" panose="03050602040202020205" pitchFamily="66" charset="77"/>
              </a:rPr>
              <a:t>Cadoxton</a:t>
            </a:r>
            <a:r>
              <a:rPr lang="en-US" sz="4000" b="1" dirty="0">
                <a:solidFill>
                  <a:schemeClr val="accent1"/>
                </a:solidFill>
                <a:latin typeface="Chalkboard" panose="03050602040202020205" pitchFamily="66" charset="77"/>
              </a:rPr>
              <a:t> Primary School</a:t>
            </a:r>
          </a:p>
          <a:p>
            <a:r>
              <a:rPr lang="en-US" sz="4000" b="1" dirty="0">
                <a:solidFill>
                  <a:schemeClr val="accent1"/>
                </a:solidFill>
                <a:latin typeface="Chalkboard" panose="03050602040202020205" pitchFamily="66" charset="77"/>
              </a:rPr>
              <a:t>PROSPECTUS 2022-2023</a:t>
            </a:r>
            <a:br>
              <a:rPr lang="en-US" sz="4000" dirty="0">
                <a:solidFill>
                  <a:schemeClr val="accent1"/>
                </a:solidFill>
                <a:latin typeface="Chalkboard" panose="03050602040202020205" pitchFamily="66" charset="77"/>
              </a:rPr>
            </a:br>
            <a:r>
              <a:rPr lang="en-US" sz="4000" dirty="0" err="1">
                <a:solidFill>
                  <a:schemeClr val="accent1"/>
                </a:solidFill>
                <a:latin typeface="Chalkboard" panose="03050602040202020205" pitchFamily="66" charset="77"/>
              </a:rPr>
              <a:t>prospectws</a:t>
            </a:r>
            <a:endParaRPr lang="en-US" sz="4000" dirty="0">
              <a:solidFill>
                <a:schemeClr val="accent1"/>
              </a:solidFill>
              <a:latin typeface="Chalkboard" panose="03050602040202020205" pitchFamily="66" charset="77"/>
            </a:endParaRPr>
          </a:p>
          <a:p>
            <a:r>
              <a:rPr lang="en-US" sz="4000" i="1" dirty="0">
                <a:solidFill>
                  <a:schemeClr val="accent1"/>
                </a:solidFill>
                <a:latin typeface="Chalkboard" panose="03050602040202020205" pitchFamily="66" charset="77"/>
              </a:rPr>
              <a:t>Learning and Growing Together, Being our Best Forever! </a:t>
            </a:r>
          </a:p>
          <a:p>
            <a:endParaRPr lang="en-US" sz="4000" dirty="0">
              <a:latin typeface="Chalkboard" panose="03050602040202020205" pitchFamily="66" charset="77"/>
            </a:endParaRPr>
          </a:p>
        </p:txBody>
      </p:sp>
      <p:pic>
        <p:nvPicPr>
          <p:cNvPr id="4" name="Picture 3" descr="A sign in front of a building&#10;&#10;Description automatically generated with low confidence">
            <a:extLst>
              <a:ext uri="{FF2B5EF4-FFF2-40B4-BE49-F238E27FC236}">
                <a16:creationId xmlns:a16="http://schemas.microsoft.com/office/drawing/2014/main" id="{B28CE023-D078-2D0A-57A5-4F169C216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0" y="21566"/>
            <a:ext cx="6692660" cy="6139132"/>
          </a:xfrm>
          <a:prstGeom prst="rect">
            <a:avLst/>
          </a:prstGeom>
          <a:ln>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99888" y="27432"/>
            <a:ext cx="1658112" cy="1438655"/>
          </a:xfrm>
          <a:prstGeom prst="rect">
            <a:avLst/>
          </a:prstGeom>
        </p:spPr>
      </p:pic>
      <p:pic>
        <p:nvPicPr>
          <p:cNvPr id="3" name="object 3"/>
          <p:cNvPicPr/>
          <p:nvPr/>
        </p:nvPicPr>
        <p:blipFill>
          <a:blip r:embed="rId3" cstate="print"/>
          <a:stretch>
            <a:fillRect/>
          </a:stretch>
        </p:blipFill>
        <p:spPr>
          <a:xfrm>
            <a:off x="0" y="8272271"/>
            <a:ext cx="6858000" cy="1630680"/>
          </a:xfrm>
          <a:prstGeom prst="rect">
            <a:avLst/>
          </a:prstGeom>
        </p:spPr>
      </p:pic>
      <p:sp>
        <p:nvSpPr>
          <p:cNvPr id="4" name="object 4"/>
          <p:cNvSpPr txBox="1">
            <a:spLocks noGrp="1"/>
          </p:cNvSpPr>
          <p:nvPr>
            <p:ph type="title"/>
          </p:nvPr>
        </p:nvSpPr>
        <p:spPr>
          <a:xfrm>
            <a:off x="100664" y="271478"/>
            <a:ext cx="3807461" cy="628377"/>
          </a:xfrm>
          <a:prstGeom prst="rect">
            <a:avLst/>
          </a:prstGeom>
        </p:spPr>
        <p:txBody>
          <a:bodyPr vert="horz" wrap="square" lIns="0" tIns="12700" rIns="0" bIns="0" rtlCol="0">
            <a:spAutoFit/>
          </a:bodyPr>
          <a:lstStyle/>
          <a:p>
            <a:pPr marL="12700">
              <a:lnSpc>
                <a:spcPct val="100000"/>
              </a:lnSpc>
              <a:spcBef>
                <a:spcPts val="100"/>
              </a:spcBef>
            </a:pPr>
            <a:r>
              <a:rPr lang="en-GB" sz="4000" b="0" u="none" spc="-5" dirty="0"/>
              <a:t>Useful people to know </a:t>
            </a:r>
            <a:r>
              <a:rPr sz="4000" b="0" u="none" spc="-60" dirty="0">
                <a:latin typeface="Amatic SC"/>
                <a:cs typeface="Amatic SC"/>
              </a:rPr>
              <a:t> </a:t>
            </a:r>
            <a:endParaRPr sz="4000" dirty="0">
              <a:latin typeface="Amatic SC"/>
              <a:cs typeface="Amatic SC"/>
            </a:endParaRPr>
          </a:p>
        </p:txBody>
      </p:sp>
      <p:pic>
        <p:nvPicPr>
          <p:cNvPr id="6" name="Picture 5" descr="A person wearing glasses&#10;&#10;Description automatically generated with medium confidence">
            <a:extLst>
              <a:ext uri="{FF2B5EF4-FFF2-40B4-BE49-F238E27FC236}">
                <a16:creationId xmlns:a16="http://schemas.microsoft.com/office/drawing/2014/main" id="{DC0862A0-B8AD-2945-A1E5-78CFED419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638" y="1528861"/>
            <a:ext cx="1014711" cy="1200329"/>
          </a:xfrm>
          <a:prstGeom prst="rect">
            <a:avLst/>
          </a:prstGeom>
          <a:ln>
            <a:solidFill>
              <a:schemeClr val="accent1"/>
            </a:solidFill>
          </a:ln>
        </p:spPr>
      </p:pic>
      <p:pic>
        <p:nvPicPr>
          <p:cNvPr id="7" name="Picture 6" descr="A person smiling for the camera&#10;&#10;Description automatically generated with low confidence">
            <a:extLst>
              <a:ext uri="{FF2B5EF4-FFF2-40B4-BE49-F238E27FC236}">
                <a16:creationId xmlns:a16="http://schemas.microsoft.com/office/drawing/2014/main" id="{9AA441EE-ECAC-B144-8A09-76E7F73161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6738" y="1466272"/>
            <a:ext cx="1031268" cy="1306318"/>
          </a:xfrm>
          <a:prstGeom prst="rect">
            <a:avLst/>
          </a:prstGeom>
          <a:ln>
            <a:solidFill>
              <a:schemeClr val="accent1"/>
            </a:solidFill>
          </a:ln>
        </p:spPr>
      </p:pic>
      <p:pic>
        <p:nvPicPr>
          <p:cNvPr id="12" name="Picture 11" descr="A person smiling for the camera&#10;&#10;Description automatically generated with low confidence">
            <a:extLst>
              <a:ext uri="{FF2B5EF4-FFF2-40B4-BE49-F238E27FC236}">
                <a16:creationId xmlns:a16="http://schemas.microsoft.com/office/drawing/2014/main" id="{0BDD35A4-1BA0-DC4C-AFED-0D6C48172A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0438" y="3861452"/>
            <a:ext cx="1086300" cy="1514955"/>
          </a:xfrm>
          <a:prstGeom prst="rect">
            <a:avLst/>
          </a:prstGeom>
          <a:ln>
            <a:solidFill>
              <a:schemeClr val="accent1"/>
            </a:solidFill>
          </a:ln>
        </p:spPr>
      </p:pic>
      <p:pic>
        <p:nvPicPr>
          <p:cNvPr id="16" name="Picture 15" descr="A person smiling for the picture&#10;&#10;Description automatically generated with low confidence">
            <a:extLst>
              <a:ext uri="{FF2B5EF4-FFF2-40B4-BE49-F238E27FC236}">
                <a16:creationId xmlns:a16="http://schemas.microsoft.com/office/drawing/2014/main" id="{C8ABA482-5841-DE40-BB82-D2FB7D0262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3323" y="1481126"/>
            <a:ext cx="936697" cy="1306318"/>
          </a:xfrm>
          <a:prstGeom prst="rect">
            <a:avLst/>
          </a:prstGeom>
          <a:ln>
            <a:solidFill>
              <a:schemeClr val="accent1"/>
            </a:solidFill>
          </a:ln>
        </p:spPr>
      </p:pic>
      <p:sp>
        <p:nvSpPr>
          <p:cNvPr id="19" name="object 4">
            <a:extLst>
              <a:ext uri="{FF2B5EF4-FFF2-40B4-BE49-F238E27FC236}">
                <a16:creationId xmlns:a16="http://schemas.microsoft.com/office/drawing/2014/main" id="{F07120B7-A3FE-AA4F-ABE7-43ECB02C6276}"/>
              </a:ext>
            </a:extLst>
          </p:cNvPr>
          <p:cNvSpPr txBox="1">
            <a:spLocks/>
          </p:cNvSpPr>
          <p:nvPr/>
        </p:nvSpPr>
        <p:spPr>
          <a:xfrm>
            <a:off x="2063335" y="891175"/>
            <a:ext cx="3136553" cy="628377"/>
          </a:xfrm>
          <a:prstGeom prst="rect">
            <a:avLst/>
          </a:prstGeom>
        </p:spPr>
        <p:txBody>
          <a:bodyPr vert="horz" wrap="square" lIns="0" tIns="12700" rIns="0" bIns="0" rtlCol="0">
            <a:spAutoFit/>
          </a:bodyPr>
          <a:lstStyle>
            <a:lvl1pPr>
              <a:defRPr sz="2400" b="1" i="0" u="sng">
                <a:solidFill>
                  <a:srgbClr val="005493"/>
                </a:solidFill>
                <a:latin typeface="Amatic SC"/>
                <a:ea typeface="+mj-ea"/>
                <a:cs typeface="Amatic SC"/>
              </a:defRPr>
            </a:lvl1pPr>
          </a:lstStyle>
          <a:p>
            <a:pPr marL="12700">
              <a:spcBef>
                <a:spcPts val="100"/>
              </a:spcBef>
            </a:pPr>
            <a:r>
              <a:rPr lang="en-GB" sz="4000" b="0" u="none" kern="0" spc="-5" dirty="0"/>
              <a:t>Office Admin staff </a:t>
            </a:r>
            <a:endParaRPr lang="en-GB" sz="4000" kern="0" dirty="0"/>
          </a:p>
        </p:txBody>
      </p:sp>
      <p:sp>
        <p:nvSpPr>
          <p:cNvPr id="20" name="object 4">
            <a:extLst>
              <a:ext uri="{FF2B5EF4-FFF2-40B4-BE49-F238E27FC236}">
                <a16:creationId xmlns:a16="http://schemas.microsoft.com/office/drawing/2014/main" id="{669A42AF-D12A-DC4A-AC9F-31948FFCF999}"/>
              </a:ext>
            </a:extLst>
          </p:cNvPr>
          <p:cNvSpPr txBox="1">
            <a:spLocks/>
          </p:cNvSpPr>
          <p:nvPr/>
        </p:nvSpPr>
        <p:spPr>
          <a:xfrm>
            <a:off x="1951368" y="3268598"/>
            <a:ext cx="3248520" cy="628377"/>
          </a:xfrm>
          <a:prstGeom prst="rect">
            <a:avLst/>
          </a:prstGeom>
        </p:spPr>
        <p:txBody>
          <a:bodyPr vert="horz" wrap="square" lIns="0" tIns="12700" rIns="0" bIns="0" rtlCol="0">
            <a:spAutoFit/>
          </a:bodyPr>
          <a:lstStyle>
            <a:lvl1pPr>
              <a:defRPr sz="2400" b="1" i="0" u="sng">
                <a:solidFill>
                  <a:srgbClr val="005493"/>
                </a:solidFill>
                <a:latin typeface="Amatic SC"/>
                <a:ea typeface="+mj-ea"/>
                <a:cs typeface="Amatic SC"/>
              </a:defRPr>
            </a:lvl1pPr>
          </a:lstStyle>
          <a:p>
            <a:pPr marL="12700">
              <a:spcBef>
                <a:spcPts val="100"/>
              </a:spcBef>
            </a:pPr>
            <a:r>
              <a:rPr lang="en-GB" sz="4000" b="0" u="none" kern="0" spc="-5" dirty="0"/>
              <a:t>Assistant Headteachers  </a:t>
            </a:r>
            <a:endParaRPr lang="en-GB" sz="4000" kern="0" dirty="0"/>
          </a:p>
        </p:txBody>
      </p:sp>
      <p:pic>
        <p:nvPicPr>
          <p:cNvPr id="22" name="Picture 21" descr="A person with a beard&#10;&#10;Description automatically generated">
            <a:extLst>
              <a:ext uri="{FF2B5EF4-FFF2-40B4-BE49-F238E27FC236}">
                <a16:creationId xmlns:a16="http://schemas.microsoft.com/office/drawing/2014/main" id="{3DC09896-CC69-7549-99B5-29C05FA825F7}"/>
              </a:ext>
            </a:extLst>
          </p:cNvPr>
          <p:cNvPicPr>
            <a:picLocks noChangeAspect="1"/>
          </p:cNvPicPr>
          <p:nvPr/>
        </p:nvPicPr>
        <p:blipFill rotWithShape="1">
          <a:blip r:embed="rId8">
            <a:extLst>
              <a:ext uri="{28A0092B-C50C-407E-A947-70E740481C1C}">
                <a14:useLocalDpi xmlns:a14="http://schemas.microsoft.com/office/drawing/2010/main" val="0"/>
              </a:ext>
            </a:extLst>
          </a:blip>
          <a:srcRect b="16495"/>
          <a:stretch/>
        </p:blipFill>
        <p:spPr>
          <a:xfrm>
            <a:off x="2680387" y="7076644"/>
            <a:ext cx="1227738" cy="1577266"/>
          </a:xfrm>
          <a:prstGeom prst="rect">
            <a:avLst/>
          </a:prstGeom>
          <a:ln>
            <a:solidFill>
              <a:schemeClr val="accent1"/>
            </a:solidFill>
          </a:ln>
        </p:spPr>
      </p:pic>
      <p:sp>
        <p:nvSpPr>
          <p:cNvPr id="23" name="TextBox 22">
            <a:extLst>
              <a:ext uri="{FF2B5EF4-FFF2-40B4-BE49-F238E27FC236}">
                <a16:creationId xmlns:a16="http://schemas.microsoft.com/office/drawing/2014/main" id="{CEFECCCF-DE10-034C-81E7-6017DC6702A1}"/>
              </a:ext>
            </a:extLst>
          </p:cNvPr>
          <p:cNvSpPr txBox="1"/>
          <p:nvPr/>
        </p:nvSpPr>
        <p:spPr>
          <a:xfrm>
            <a:off x="383539" y="2895600"/>
            <a:ext cx="1679796" cy="369332"/>
          </a:xfrm>
          <a:prstGeom prst="rect">
            <a:avLst/>
          </a:prstGeom>
          <a:noFill/>
        </p:spPr>
        <p:txBody>
          <a:bodyPr wrap="square" rtlCol="0">
            <a:spAutoFit/>
          </a:bodyPr>
          <a:lstStyle/>
          <a:p>
            <a:r>
              <a:rPr lang="en-US" dirty="0">
                <a:solidFill>
                  <a:schemeClr val="tx2"/>
                </a:solidFill>
                <a:latin typeface="Arial" panose="020B0604020202020204" pitchFamily="34" charset="0"/>
                <a:cs typeface="Arial" panose="020B0604020202020204" pitchFamily="34" charset="0"/>
              </a:rPr>
              <a:t>Carol Wright</a:t>
            </a:r>
          </a:p>
        </p:txBody>
      </p:sp>
      <p:sp>
        <p:nvSpPr>
          <p:cNvPr id="24" name="TextBox 23">
            <a:extLst>
              <a:ext uri="{FF2B5EF4-FFF2-40B4-BE49-F238E27FC236}">
                <a16:creationId xmlns:a16="http://schemas.microsoft.com/office/drawing/2014/main" id="{3156B850-2BEC-1F40-AB1D-65F32098B41D}"/>
              </a:ext>
            </a:extLst>
          </p:cNvPr>
          <p:cNvSpPr txBox="1"/>
          <p:nvPr/>
        </p:nvSpPr>
        <p:spPr>
          <a:xfrm>
            <a:off x="4468392" y="2895600"/>
            <a:ext cx="1679796" cy="369332"/>
          </a:xfrm>
          <a:prstGeom prst="rect">
            <a:avLst/>
          </a:prstGeom>
          <a:noFill/>
        </p:spPr>
        <p:txBody>
          <a:bodyPr wrap="square" rtlCol="0">
            <a:spAutoFit/>
          </a:bodyPr>
          <a:lstStyle/>
          <a:p>
            <a:r>
              <a:rPr lang="en-US" dirty="0">
                <a:solidFill>
                  <a:schemeClr val="tx2"/>
                </a:solidFill>
                <a:latin typeface="Arial" panose="020B0604020202020204" pitchFamily="34" charset="0"/>
                <a:cs typeface="Arial" panose="020B0604020202020204" pitchFamily="34" charset="0"/>
              </a:rPr>
              <a:t>Sian </a:t>
            </a:r>
            <a:r>
              <a:rPr lang="en-US" dirty="0" err="1">
                <a:solidFill>
                  <a:schemeClr val="tx2"/>
                </a:solidFill>
                <a:latin typeface="Arial" panose="020B0604020202020204" pitchFamily="34" charset="0"/>
                <a:cs typeface="Arial" panose="020B0604020202020204" pitchFamily="34" charset="0"/>
              </a:rPr>
              <a:t>Dovey</a:t>
            </a:r>
            <a:endParaRPr lang="en-US" dirty="0">
              <a:solidFill>
                <a:schemeClr val="tx2"/>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77BBC860-F562-5149-ABCF-896C47FA61D4}"/>
              </a:ext>
            </a:extLst>
          </p:cNvPr>
          <p:cNvSpPr txBox="1"/>
          <p:nvPr/>
        </p:nvSpPr>
        <p:spPr>
          <a:xfrm>
            <a:off x="1677349" y="5514465"/>
            <a:ext cx="1271698" cy="646331"/>
          </a:xfrm>
          <a:prstGeom prst="rect">
            <a:avLst/>
          </a:prstGeom>
          <a:noFill/>
        </p:spPr>
        <p:txBody>
          <a:bodyPr wrap="square" rtlCol="0">
            <a:spAutoFit/>
          </a:bodyPr>
          <a:lstStyle/>
          <a:p>
            <a:r>
              <a:rPr lang="en-US" dirty="0">
                <a:solidFill>
                  <a:schemeClr val="tx2"/>
                </a:solidFill>
                <a:latin typeface="Arial" panose="020B0604020202020204" pitchFamily="34" charset="0"/>
                <a:cs typeface="Arial" panose="020B0604020202020204" pitchFamily="34" charset="0"/>
              </a:rPr>
              <a:t>Elle </a:t>
            </a:r>
          </a:p>
          <a:p>
            <a:r>
              <a:rPr lang="en-US" dirty="0" err="1">
                <a:solidFill>
                  <a:schemeClr val="tx2"/>
                </a:solidFill>
                <a:latin typeface="Arial" panose="020B0604020202020204" pitchFamily="34" charset="0"/>
                <a:cs typeface="Arial" panose="020B0604020202020204" pitchFamily="34" charset="0"/>
              </a:rPr>
              <a:t>Peate</a:t>
            </a:r>
            <a:r>
              <a:rPr lang="en-US" dirty="0">
                <a:solidFill>
                  <a:schemeClr val="tx2"/>
                </a:solidFill>
                <a:latin typeface="Arial" panose="020B0604020202020204" pitchFamily="34" charset="0"/>
                <a:cs typeface="Arial" panose="020B0604020202020204" pitchFamily="34" charset="0"/>
              </a:rPr>
              <a:t> </a:t>
            </a:r>
          </a:p>
        </p:txBody>
      </p:sp>
      <p:sp>
        <p:nvSpPr>
          <p:cNvPr id="26" name="TextBox 25">
            <a:extLst>
              <a:ext uri="{FF2B5EF4-FFF2-40B4-BE49-F238E27FC236}">
                <a16:creationId xmlns:a16="http://schemas.microsoft.com/office/drawing/2014/main" id="{39F46EE6-B01E-7843-B716-DCFE9191BFE3}"/>
              </a:ext>
            </a:extLst>
          </p:cNvPr>
          <p:cNvSpPr txBox="1"/>
          <p:nvPr/>
        </p:nvSpPr>
        <p:spPr>
          <a:xfrm>
            <a:off x="3570438" y="5571682"/>
            <a:ext cx="1271698" cy="646331"/>
          </a:xfrm>
          <a:prstGeom prst="rect">
            <a:avLst/>
          </a:prstGeom>
          <a:noFill/>
        </p:spPr>
        <p:txBody>
          <a:bodyPr wrap="square" rtlCol="0">
            <a:spAutoFit/>
          </a:bodyPr>
          <a:lstStyle/>
          <a:p>
            <a:r>
              <a:rPr lang="en-US" dirty="0">
                <a:solidFill>
                  <a:schemeClr val="tx2"/>
                </a:solidFill>
                <a:latin typeface="Arial" panose="020B0604020202020204" pitchFamily="34" charset="0"/>
                <a:cs typeface="Arial" panose="020B0604020202020204" pitchFamily="34" charset="0"/>
              </a:rPr>
              <a:t>Louise </a:t>
            </a:r>
          </a:p>
          <a:p>
            <a:r>
              <a:rPr lang="en-US" dirty="0">
                <a:solidFill>
                  <a:schemeClr val="tx2"/>
                </a:solidFill>
                <a:latin typeface="Arial" panose="020B0604020202020204" pitchFamily="34" charset="0"/>
                <a:cs typeface="Arial" panose="020B0604020202020204" pitchFamily="34" charset="0"/>
              </a:rPr>
              <a:t>Williams </a:t>
            </a:r>
          </a:p>
        </p:txBody>
      </p:sp>
      <p:sp>
        <p:nvSpPr>
          <p:cNvPr id="27" name="object 4">
            <a:extLst>
              <a:ext uri="{FF2B5EF4-FFF2-40B4-BE49-F238E27FC236}">
                <a16:creationId xmlns:a16="http://schemas.microsoft.com/office/drawing/2014/main" id="{FBB66B2D-D8BB-4D45-BEEA-B5FE066547BD}"/>
              </a:ext>
            </a:extLst>
          </p:cNvPr>
          <p:cNvSpPr txBox="1">
            <a:spLocks/>
          </p:cNvSpPr>
          <p:nvPr/>
        </p:nvSpPr>
        <p:spPr>
          <a:xfrm>
            <a:off x="2283865" y="6268730"/>
            <a:ext cx="3248520" cy="628377"/>
          </a:xfrm>
          <a:prstGeom prst="rect">
            <a:avLst/>
          </a:prstGeom>
        </p:spPr>
        <p:txBody>
          <a:bodyPr vert="horz" wrap="square" lIns="0" tIns="12700" rIns="0" bIns="0" rtlCol="0">
            <a:spAutoFit/>
          </a:bodyPr>
          <a:lstStyle>
            <a:lvl1pPr>
              <a:defRPr sz="2400" b="1" i="0" u="sng">
                <a:solidFill>
                  <a:srgbClr val="005493"/>
                </a:solidFill>
                <a:latin typeface="Amatic SC"/>
                <a:ea typeface="+mj-ea"/>
                <a:cs typeface="Amatic SC"/>
              </a:defRPr>
            </a:lvl1pPr>
          </a:lstStyle>
          <a:p>
            <a:pPr marL="12700">
              <a:spcBef>
                <a:spcPts val="100"/>
              </a:spcBef>
            </a:pPr>
            <a:r>
              <a:rPr lang="en-GB" sz="4000" b="0" u="none" kern="0" spc="-5" dirty="0"/>
              <a:t>Facilities Staff   </a:t>
            </a:r>
            <a:endParaRPr lang="en-GB" sz="4000" kern="0" dirty="0"/>
          </a:p>
        </p:txBody>
      </p:sp>
      <p:sp>
        <p:nvSpPr>
          <p:cNvPr id="28" name="TextBox 27">
            <a:extLst>
              <a:ext uri="{FF2B5EF4-FFF2-40B4-BE49-F238E27FC236}">
                <a16:creationId xmlns:a16="http://schemas.microsoft.com/office/drawing/2014/main" id="{B3611DCD-83F2-7148-B00F-054C5826B0E6}"/>
              </a:ext>
            </a:extLst>
          </p:cNvPr>
          <p:cNvSpPr txBox="1"/>
          <p:nvPr/>
        </p:nvSpPr>
        <p:spPr>
          <a:xfrm>
            <a:off x="392882" y="8645074"/>
            <a:ext cx="1906614" cy="369332"/>
          </a:xfrm>
          <a:prstGeom prst="rect">
            <a:avLst/>
          </a:prstGeom>
          <a:noFill/>
        </p:spPr>
        <p:txBody>
          <a:bodyPr wrap="square" rtlCol="0">
            <a:spAutoFit/>
          </a:bodyPr>
          <a:lstStyle/>
          <a:p>
            <a:r>
              <a:rPr lang="en-US" dirty="0">
                <a:solidFill>
                  <a:schemeClr val="tx2"/>
                </a:solidFill>
                <a:latin typeface="Arial" panose="020B0604020202020204" pitchFamily="34" charset="0"/>
                <a:cs typeface="Arial" panose="020B0604020202020204" pitchFamily="34" charset="0"/>
              </a:rPr>
              <a:t>Tom Pitt  </a:t>
            </a:r>
          </a:p>
        </p:txBody>
      </p:sp>
      <p:sp>
        <p:nvSpPr>
          <p:cNvPr id="29" name="TextBox 28">
            <a:extLst>
              <a:ext uri="{FF2B5EF4-FFF2-40B4-BE49-F238E27FC236}">
                <a16:creationId xmlns:a16="http://schemas.microsoft.com/office/drawing/2014/main" id="{01036E3B-CD30-F348-9536-ED50F1B28413}"/>
              </a:ext>
            </a:extLst>
          </p:cNvPr>
          <p:cNvSpPr txBox="1"/>
          <p:nvPr/>
        </p:nvSpPr>
        <p:spPr>
          <a:xfrm>
            <a:off x="2618468" y="8653910"/>
            <a:ext cx="1679796" cy="369332"/>
          </a:xfrm>
          <a:prstGeom prst="rect">
            <a:avLst/>
          </a:prstGeom>
          <a:noFill/>
        </p:spPr>
        <p:txBody>
          <a:bodyPr wrap="square" rtlCol="0">
            <a:spAutoFit/>
          </a:bodyPr>
          <a:lstStyle/>
          <a:p>
            <a:r>
              <a:rPr lang="en-US" dirty="0">
                <a:solidFill>
                  <a:schemeClr val="tx2"/>
                </a:solidFill>
                <a:latin typeface="Arial" panose="020B0604020202020204" pitchFamily="34" charset="0"/>
                <a:cs typeface="Arial" panose="020B0604020202020204" pitchFamily="34" charset="0"/>
              </a:rPr>
              <a:t>Carl Bates </a:t>
            </a:r>
          </a:p>
        </p:txBody>
      </p:sp>
      <p:sp>
        <p:nvSpPr>
          <p:cNvPr id="30" name="TextBox 29">
            <a:extLst>
              <a:ext uri="{FF2B5EF4-FFF2-40B4-BE49-F238E27FC236}">
                <a16:creationId xmlns:a16="http://schemas.microsoft.com/office/drawing/2014/main" id="{61FAE219-8B66-964B-849C-0FC7829F9164}"/>
              </a:ext>
            </a:extLst>
          </p:cNvPr>
          <p:cNvSpPr txBox="1"/>
          <p:nvPr/>
        </p:nvSpPr>
        <p:spPr>
          <a:xfrm>
            <a:off x="4814942" y="8634832"/>
            <a:ext cx="1679796" cy="369332"/>
          </a:xfrm>
          <a:prstGeom prst="rect">
            <a:avLst/>
          </a:prstGeom>
          <a:noFill/>
        </p:spPr>
        <p:txBody>
          <a:bodyPr wrap="square" rtlCol="0">
            <a:spAutoFit/>
          </a:bodyPr>
          <a:lstStyle/>
          <a:p>
            <a:r>
              <a:rPr lang="en-US" dirty="0">
                <a:solidFill>
                  <a:schemeClr val="tx2"/>
                </a:solidFill>
                <a:latin typeface="Arial" panose="020B0604020202020204" pitchFamily="34" charset="0"/>
                <a:cs typeface="Arial" panose="020B0604020202020204" pitchFamily="34" charset="0"/>
              </a:rPr>
              <a:t>Joe </a:t>
            </a:r>
            <a:r>
              <a:rPr lang="en-US" dirty="0" err="1">
                <a:solidFill>
                  <a:schemeClr val="tx2"/>
                </a:solidFill>
                <a:latin typeface="Arial" panose="020B0604020202020204" pitchFamily="34" charset="0"/>
                <a:cs typeface="Arial" panose="020B0604020202020204" pitchFamily="34" charset="0"/>
              </a:rPr>
              <a:t>Gaughn</a:t>
            </a:r>
            <a:r>
              <a:rPr lang="en-US" dirty="0">
                <a:solidFill>
                  <a:schemeClr val="tx2"/>
                </a:solidFill>
                <a:latin typeface="Arial" panose="020B0604020202020204" pitchFamily="34" charset="0"/>
                <a:cs typeface="Arial" panose="020B0604020202020204" pitchFamily="34" charset="0"/>
              </a:rPr>
              <a:t> </a:t>
            </a:r>
          </a:p>
        </p:txBody>
      </p:sp>
      <p:sp>
        <p:nvSpPr>
          <p:cNvPr id="31" name="TextBox 30">
            <a:extLst>
              <a:ext uri="{FF2B5EF4-FFF2-40B4-BE49-F238E27FC236}">
                <a16:creationId xmlns:a16="http://schemas.microsoft.com/office/drawing/2014/main" id="{108EE04E-D620-6F41-9073-3A2C6E4B5655}"/>
              </a:ext>
            </a:extLst>
          </p:cNvPr>
          <p:cNvSpPr txBox="1"/>
          <p:nvPr/>
        </p:nvSpPr>
        <p:spPr>
          <a:xfrm>
            <a:off x="2514027" y="2894363"/>
            <a:ext cx="1888678" cy="369332"/>
          </a:xfrm>
          <a:prstGeom prst="rect">
            <a:avLst/>
          </a:prstGeom>
          <a:noFill/>
        </p:spPr>
        <p:txBody>
          <a:bodyPr wrap="square" rtlCol="0">
            <a:spAutoFit/>
          </a:bodyPr>
          <a:lstStyle/>
          <a:p>
            <a:r>
              <a:rPr lang="en-US" dirty="0">
                <a:solidFill>
                  <a:schemeClr val="tx2"/>
                </a:solidFill>
                <a:latin typeface="Arial" panose="020B0604020202020204" pitchFamily="34" charset="0"/>
                <a:cs typeface="Arial" panose="020B0604020202020204" pitchFamily="34" charset="0"/>
              </a:rPr>
              <a:t>Jack Rowlands</a:t>
            </a:r>
          </a:p>
        </p:txBody>
      </p:sp>
      <p:pic>
        <p:nvPicPr>
          <p:cNvPr id="8" name="Picture 7" descr="A person with a beard&#10;&#10;Description automatically generated with medium confidence">
            <a:extLst>
              <a:ext uri="{FF2B5EF4-FFF2-40B4-BE49-F238E27FC236}">
                <a16:creationId xmlns:a16="http://schemas.microsoft.com/office/drawing/2014/main" id="{70ABDF84-FD4E-50C2-258F-CFF2181064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2882" y="7057566"/>
            <a:ext cx="1130981" cy="1577266"/>
          </a:xfrm>
          <a:prstGeom prst="rect">
            <a:avLst/>
          </a:prstGeom>
          <a:ln>
            <a:solidFill>
              <a:schemeClr val="tx2"/>
            </a:solidFill>
          </a:ln>
        </p:spPr>
      </p:pic>
      <p:pic>
        <p:nvPicPr>
          <p:cNvPr id="10" name="Picture 9" descr="A person wearing glasses&#10;&#10;Description automatically generated with low confidence">
            <a:extLst>
              <a:ext uri="{FF2B5EF4-FFF2-40B4-BE49-F238E27FC236}">
                <a16:creationId xmlns:a16="http://schemas.microsoft.com/office/drawing/2014/main" id="{B086C263-87D9-0DAC-DC17-2DB7A76C93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58230" y="3900641"/>
            <a:ext cx="1102673" cy="1537788"/>
          </a:xfrm>
          <a:prstGeom prst="rect">
            <a:avLst/>
          </a:prstGeom>
          <a:ln>
            <a:solidFill>
              <a:schemeClr val="tx2"/>
            </a:solidFill>
          </a:ln>
        </p:spPr>
      </p:pic>
    </p:spTree>
    <p:extLst>
      <p:ext uri="{BB962C8B-B14F-4D97-AF65-F5344CB8AC3E}">
        <p14:creationId xmlns:p14="http://schemas.microsoft.com/office/powerpoint/2010/main" val="4106691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0058" y="415035"/>
            <a:ext cx="4922942" cy="628377"/>
          </a:xfrm>
          <a:prstGeom prst="rect">
            <a:avLst/>
          </a:prstGeom>
        </p:spPr>
        <p:txBody>
          <a:bodyPr vert="horz" wrap="square" lIns="0" tIns="12700" rIns="0" bIns="0" rtlCol="0">
            <a:spAutoFit/>
          </a:bodyPr>
          <a:lstStyle/>
          <a:p>
            <a:pPr marL="12700">
              <a:lnSpc>
                <a:spcPct val="100000"/>
              </a:lnSpc>
              <a:spcBef>
                <a:spcPts val="100"/>
              </a:spcBef>
            </a:pPr>
            <a:r>
              <a:rPr sz="4000" b="0" u="none" dirty="0">
                <a:latin typeface="Amatic SC"/>
                <a:cs typeface="Amatic SC"/>
              </a:rPr>
              <a:t>Class</a:t>
            </a:r>
            <a:r>
              <a:rPr sz="4000" b="0" u="none" spc="-15" dirty="0">
                <a:latin typeface="Amatic SC"/>
                <a:cs typeface="Amatic SC"/>
              </a:rPr>
              <a:t> </a:t>
            </a:r>
            <a:r>
              <a:rPr sz="4000" b="0" u="none" spc="-5" dirty="0">
                <a:latin typeface="Amatic SC"/>
                <a:cs typeface="Amatic SC"/>
              </a:rPr>
              <a:t>Teachers</a:t>
            </a:r>
            <a:r>
              <a:rPr sz="4000" b="0" u="none" spc="-10" dirty="0">
                <a:latin typeface="Amatic SC"/>
                <a:cs typeface="Amatic SC"/>
              </a:rPr>
              <a:t> </a:t>
            </a:r>
            <a:r>
              <a:rPr sz="4000" b="0" u="none" spc="-5" dirty="0">
                <a:latin typeface="Amatic SC"/>
                <a:cs typeface="Amatic SC"/>
              </a:rPr>
              <a:t>202</a:t>
            </a:r>
            <a:r>
              <a:rPr lang="en-GB" sz="4000" b="0" u="none" spc="-5" dirty="0">
                <a:latin typeface="Amatic SC"/>
                <a:cs typeface="Amatic SC"/>
              </a:rPr>
              <a:t>2-2023</a:t>
            </a:r>
            <a:endParaRPr sz="4000" dirty="0">
              <a:latin typeface="Amatic SC"/>
              <a:cs typeface="Amatic SC"/>
            </a:endParaRPr>
          </a:p>
        </p:txBody>
      </p:sp>
      <p:pic>
        <p:nvPicPr>
          <p:cNvPr id="7" name="Picture 6" descr="Diagram&#10;&#10;Description automatically generated">
            <a:extLst>
              <a:ext uri="{FF2B5EF4-FFF2-40B4-BE49-F238E27FC236}">
                <a16:creationId xmlns:a16="http://schemas.microsoft.com/office/drawing/2014/main" id="{30CC816A-741A-634E-8546-235AD550D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8196823"/>
            <a:ext cx="6864350" cy="1709177"/>
          </a:xfrm>
          <a:prstGeom prst="rect">
            <a:avLst/>
          </a:prstGeom>
        </p:spPr>
      </p:pic>
      <p:pic>
        <p:nvPicPr>
          <p:cNvPr id="9" name="Picture 8" descr="Table&#10;&#10;Description automatically generated">
            <a:extLst>
              <a:ext uri="{FF2B5EF4-FFF2-40B4-BE49-F238E27FC236}">
                <a16:creationId xmlns:a16="http://schemas.microsoft.com/office/drawing/2014/main" id="{1EE1CDE1-5138-8D7A-914D-968DC946E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043412"/>
            <a:ext cx="6248400" cy="6987041"/>
          </a:xfrm>
          <a:prstGeom prst="rect">
            <a:avLst/>
          </a:prstGeom>
        </p:spPr>
      </p:pic>
      <p:pic>
        <p:nvPicPr>
          <p:cNvPr id="4" name="object 4"/>
          <p:cNvPicPr/>
          <p:nvPr/>
        </p:nvPicPr>
        <p:blipFill>
          <a:blip r:embed="rId4" cstate="print"/>
          <a:stretch>
            <a:fillRect/>
          </a:stretch>
        </p:blipFill>
        <p:spPr>
          <a:xfrm>
            <a:off x="5199888" y="106679"/>
            <a:ext cx="1658112" cy="144170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979867621"/>
              </p:ext>
            </p:extLst>
          </p:nvPr>
        </p:nvGraphicFramePr>
        <p:xfrm>
          <a:off x="519594" y="1459722"/>
          <a:ext cx="5805804" cy="6184265"/>
        </p:xfrm>
        <a:graphic>
          <a:graphicData uri="http://schemas.openxmlformats.org/drawingml/2006/table">
            <a:tbl>
              <a:tblPr firstRow="1" bandRow="1">
                <a:tableStyleId>{2D5ABB26-0587-4C30-8999-92F81FD0307C}</a:tableStyleId>
              </a:tblPr>
              <a:tblGrid>
                <a:gridCol w="2912110">
                  <a:extLst>
                    <a:ext uri="{9D8B030D-6E8A-4147-A177-3AD203B41FA5}">
                      <a16:colId xmlns:a16="http://schemas.microsoft.com/office/drawing/2014/main" val="20000"/>
                    </a:ext>
                  </a:extLst>
                </a:gridCol>
                <a:gridCol w="2893694">
                  <a:extLst>
                    <a:ext uri="{9D8B030D-6E8A-4147-A177-3AD203B41FA5}">
                      <a16:colId xmlns:a16="http://schemas.microsoft.com/office/drawing/2014/main" val="20001"/>
                    </a:ext>
                  </a:extLst>
                </a:gridCol>
              </a:tblGrid>
              <a:tr h="556895">
                <a:tc>
                  <a:txBody>
                    <a:bodyPr/>
                    <a:lstStyle/>
                    <a:p>
                      <a:pPr algn="ctr">
                        <a:lnSpc>
                          <a:spcPts val="3270"/>
                        </a:lnSpc>
                      </a:pPr>
                      <a:r>
                        <a:rPr sz="2800" b="1" spc="-5" dirty="0">
                          <a:solidFill>
                            <a:srgbClr val="005493"/>
                          </a:solidFill>
                          <a:latin typeface="Amatic SC"/>
                          <a:cs typeface="Amatic SC"/>
                        </a:rPr>
                        <a:t>Name</a:t>
                      </a:r>
                      <a:endParaRPr sz="2800">
                        <a:latin typeface="Amatic SC"/>
                        <a:cs typeface="Amatic SC"/>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5B9BD5"/>
                    </a:solidFill>
                  </a:tcPr>
                </a:tc>
                <a:tc>
                  <a:txBody>
                    <a:bodyPr/>
                    <a:lstStyle/>
                    <a:p>
                      <a:pPr algn="ctr">
                        <a:lnSpc>
                          <a:spcPts val="3270"/>
                        </a:lnSpc>
                      </a:pPr>
                      <a:r>
                        <a:rPr sz="2800" b="1" dirty="0">
                          <a:solidFill>
                            <a:srgbClr val="005493"/>
                          </a:solidFill>
                          <a:latin typeface="Amatic SC"/>
                          <a:cs typeface="Amatic SC"/>
                        </a:rPr>
                        <a:t>Role</a:t>
                      </a:r>
                      <a:endParaRPr sz="2800">
                        <a:latin typeface="Amatic SC"/>
                        <a:cs typeface="Amatic SC"/>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5B9BD5"/>
                    </a:solidFill>
                  </a:tcPr>
                </a:tc>
                <a:extLst>
                  <a:ext uri="{0D108BD9-81ED-4DB2-BD59-A6C34878D82A}">
                    <a16:rowId xmlns:a16="http://schemas.microsoft.com/office/drawing/2014/main" val="10000"/>
                  </a:ext>
                </a:extLst>
              </a:tr>
              <a:tr h="401955">
                <a:tc>
                  <a:txBody>
                    <a:bodyPr/>
                    <a:lstStyle/>
                    <a:p>
                      <a:pPr marL="67945">
                        <a:lnSpc>
                          <a:spcPct val="100000"/>
                        </a:lnSpc>
                        <a:spcBef>
                          <a:spcPts val="860"/>
                        </a:spcBef>
                      </a:pPr>
                      <a:r>
                        <a:rPr sz="1400" dirty="0" err="1">
                          <a:solidFill>
                            <a:srgbClr val="005493"/>
                          </a:solidFill>
                          <a:latin typeface="Comic Neue Angular"/>
                          <a:cs typeface="Comic Neue Angular"/>
                        </a:rPr>
                        <a:t>Mr</a:t>
                      </a:r>
                      <a:r>
                        <a:rPr lang="en-GB" sz="1400" spc="-20" dirty="0">
                          <a:solidFill>
                            <a:srgbClr val="005493"/>
                          </a:solidFill>
                          <a:latin typeface="Comic Neue Angular"/>
                          <a:cs typeface="Comic Neue Angular"/>
                        </a:rPr>
                        <a:t>s Megan  Merrett</a:t>
                      </a:r>
                      <a:r>
                        <a:rPr sz="1400" spc="-20" dirty="0">
                          <a:solidFill>
                            <a:srgbClr val="005493"/>
                          </a:solidFill>
                          <a:latin typeface="Comic Neue Angular"/>
                          <a:cs typeface="Comic Neue Angular"/>
                        </a:rPr>
                        <a:t> </a:t>
                      </a:r>
                      <a:r>
                        <a:rPr sz="1400" spc="-5" dirty="0">
                          <a:solidFill>
                            <a:srgbClr val="005493"/>
                          </a:solidFill>
                          <a:latin typeface="Comic Neue Angular"/>
                          <a:cs typeface="Comic Neue Angular"/>
                        </a:rPr>
                        <a:t>(Chair)</a:t>
                      </a:r>
                      <a:endParaRPr sz="1400" dirty="0">
                        <a:latin typeface="Comic Neue Angular"/>
                        <a:cs typeface="Comic Neue Angular"/>
                      </a:endParaRPr>
                    </a:p>
                  </a:txBody>
                  <a:tcPr marL="0" marR="0" marT="10922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D2DEEF"/>
                    </a:solidFill>
                  </a:tcPr>
                </a:tc>
                <a:tc>
                  <a:txBody>
                    <a:bodyPr/>
                    <a:lstStyle/>
                    <a:p>
                      <a:pPr marL="67945">
                        <a:lnSpc>
                          <a:spcPct val="100000"/>
                        </a:lnSpc>
                        <a:spcBef>
                          <a:spcPts val="860"/>
                        </a:spcBef>
                      </a:pPr>
                      <a:r>
                        <a:rPr sz="1400" spc="-5" dirty="0">
                          <a:solidFill>
                            <a:srgbClr val="005493"/>
                          </a:solidFill>
                          <a:latin typeface="Comic Neue Angular"/>
                          <a:cs typeface="Comic Neue Angular"/>
                        </a:rPr>
                        <a:t>Co-opted</a:t>
                      </a:r>
                      <a:r>
                        <a:rPr sz="1400" spc="-25" dirty="0">
                          <a:solidFill>
                            <a:srgbClr val="005493"/>
                          </a:solidFill>
                          <a:latin typeface="Comic Neue Angular"/>
                          <a:cs typeface="Comic Neue Angular"/>
                        </a:rPr>
                        <a:t> </a:t>
                      </a:r>
                      <a:r>
                        <a:rPr sz="1400" spc="-5" dirty="0">
                          <a:solidFill>
                            <a:srgbClr val="005493"/>
                          </a:solidFill>
                          <a:latin typeface="Comic Neue Angular"/>
                          <a:cs typeface="Comic Neue Angular"/>
                        </a:rPr>
                        <a:t>Governor</a:t>
                      </a:r>
                      <a:endParaRPr sz="1400">
                        <a:latin typeface="Comic Neue Angular"/>
                        <a:cs typeface="Comic Neue Angular"/>
                      </a:endParaRPr>
                    </a:p>
                  </a:txBody>
                  <a:tcPr marL="0" marR="0" marT="109220"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D2DEEF"/>
                    </a:solidFill>
                  </a:tcPr>
                </a:tc>
                <a:extLst>
                  <a:ext uri="{0D108BD9-81ED-4DB2-BD59-A6C34878D82A}">
                    <a16:rowId xmlns:a16="http://schemas.microsoft.com/office/drawing/2014/main" val="10001"/>
                  </a:ext>
                </a:extLst>
              </a:tr>
              <a:tr h="401955">
                <a:tc>
                  <a:txBody>
                    <a:bodyPr/>
                    <a:lstStyle/>
                    <a:p>
                      <a:pPr marL="67945">
                        <a:lnSpc>
                          <a:spcPct val="100000"/>
                        </a:lnSpc>
                        <a:spcBef>
                          <a:spcPts val="860"/>
                        </a:spcBef>
                      </a:pPr>
                      <a:r>
                        <a:rPr sz="1400" dirty="0">
                          <a:solidFill>
                            <a:srgbClr val="005493"/>
                          </a:solidFill>
                          <a:latin typeface="Comic Neue Angular"/>
                          <a:cs typeface="Comic Neue Angular"/>
                        </a:rPr>
                        <a:t>Mrs</a:t>
                      </a:r>
                      <a:r>
                        <a:rPr sz="1400" spc="-10" dirty="0">
                          <a:solidFill>
                            <a:srgbClr val="005493"/>
                          </a:solidFill>
                          <a:latin typeface="Comic Neue Angular"/>
                          <a:cs typeface="Comic Neue Angular"/>
                        </a:rPr>
                        <a:t> </a:t>
                      </a:r>
                      <a:r>
                        <a:rPr sz="1400" spc="-5" dirty="0">
                          <a:solidFill>
                            <a:srgbClr val="005493"/>
                          </a:solidFill>
                          <a:latin typeface="Comic Neue Angular"/>
                          <a:cs typeface="Comic Neue Angular"/>
                        </a:rPr>
                        <a:t>Wendy</a:t>
                      </a:r>
                      <a:r>
                        <a:rPr sz="1400" spc="-15" dirty="0">
                          <a:solidFill>
                            <a:srgbClr val="005493"/>
                          </a:solidFill>
                          <a:latin typeface="Comic Neue Angular"/>
                          <a:cs typeface="Comic Neue Angular"/>
                        </a:rPr>
                        <a:t> </a:t>
                      </a:r>
                      <a:r>
                        <a:rPr sz="1400" spc="-5" dirty="0">
                          <a:solidFill>
                            <a:srgbClr val="005493"/>
                          </a:solidFill>
                          <a:latin typeface="Comic Neue Angular"/>
                          <a:cs typeface="Comic Neue Angular"/>
                        </a:rPr>
                        <a:t>Thomas (Vice</a:t>
                      </a:r>
                      <a:r>
                        <a:rPr sz="1400" spc="-15" dirty="0">
                          <a:solidFill>
                            <a:srgbClr val="005493"/>
                          </a:solidFill>
                          <a:latin typeface="Comic Neue Angular"/>
                          <a:cs typeface="Comic Neue Angular"/>
                        </a:rPr>
                        <a:t> </a:t>
                      </a:r>
                      <a:r>
                        <a:rPr sz="1400" spc="-5" dirty="0">
                          <a:solidFill>
                            <a:srgbClr val="005493"/>
                          </a:solidFill>
                          <a:latin typeface="Comic Neue Angular"/>
                          <a:cs typeface="Comic Neue Angular"/>
                        </a:rPr>
                        <a:t>Chair)</a:t>
                      </a:r>
                      <a:endParaRPr sz="1400">
                        <a:latin typeface="Comic Neue Angular"/>
                        <a:cs typeface="Comic Neue Angular"/>
                      </a:endParaRPr>
                    </a:p>
                  </a:txBody>
                  <a:tcPr marL="0" marR="0" marT="10922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tc>
                  <a:txBody>
                    <a:bodyPr/>
                    <a:lstStyle/>
                    <a:p>
                      <a:pPr marL="67945">
                        <a:lnSpc>
                          <a:spcPct val="100000"/>
                        </a:lnSpc>
                        <a:spcBef>
                          <a:spcPts val="860"/>
                        </a:spcBef>
                      </a:pPr>
                      <a:r>
                        <a:rPr sz="1400" spc="-5" dirty="0">
                          <a:solidFill>
                            <a:srgbClr val="005493"/>
                          </a:solidFill>
                          <a:latin typeface="Comic Neue Angular"/>
                          <a:cs typeface="Comic Neue Angular"/>
                        </a:rPr>
                        <a:t>Co-opted</a:t>
                      </a:r>
                      <a:r>
                        <a:rPr sz="1400" spc="-25" dirty="0">
                          <a:solidFill>
                            <a:srgbClr val="005493"/>
                          </a:solidFill>
                          <a:latin typeface="Comic Neue Angular"/>
                          <a:cs typeface="Comic Neue Angular"/>
                        </a:rPr>
                        <a:t> </a:t>
                      </a:r>
                      <a:r>
                        <a:rPr sz="1400" spc="-5" dirty="0">
                          <a:solidFill>
                            <a:srgbClr val="005493"/>
                          </a:solidFill>
                          <a:latin typeface="Comic Neue Angular"/>
                          <a:cs typeface="Comic Neue Angular"/>
                        </a:rPr>
                        <a:t>Governor</a:t>
                      </a:r>
                      <a:endParaRPr sz="1400">
                        <a:latin typeface="Comic Neue Angular"/>
                        <a:cs typeface="Comic Neue Angular"/>
                      </a:endParaRPr>
                    </a:p>
                  </a:txBody>
                  <a:tcPr marL="0" marR="0" marT="10922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extLst>
                  <a:ext uri="{0D108BD9-81ED-4DB2-BD59-A6C34878D82A}">
                    <a16:rowId xmlns:a16="http://schemas.microsoft.com/office/drawing/2014/main" val="10002"/>
                  </a:ext>
                </a:extLst>
              </a:tr>
              <a:tr h="401955">
                <a:tc>
                  <a:txBody>
                    <a:bodyPr/>
                    <a:lstStyle/>
                    <a:p>
                      <a:pPr marL="67945">
                        <a:lnSpc>
                          <a:spcPct val="100000"/>
                        </a:lnSpc>
                        <a:spcBef>
                          <a:spcPts val="860"/>
                        </a:spcBef>
                      </a:pPr>
                      <a:r>
                        <a:rPr lang="en-GB" sz="1400" dirty="0">
                          <a:solidFill>
                            <a:schemeClr val="accent1"/>
                          </a:solidFill>
                          <a:latin typeface="Comic Neue Angular"/>
                          <a:cs typeface="Comic Neue Angular"/>
                        </a:rPr>
                        <a:t>Catherine Iannucci </a:t>
                      </a:r>
                      <a:endParaRPr sz="1400" dirty="0">
                        <a:solidFill>
                          <a:schemeClr val="accent1"/>
                        </a:solidFill>
                        <a:latin typeface="Comic Neue Angular"/>
                        <a:cs typeface="Comic Neue Angular"/>
                      </a:endParaRPr>
                    </a:p>
                  </a:txBody>
                  <a:tcPr marL="0" marR="0" marT="109220" marB="0">
                    <a:lnL w="19050">
                      <a:solidFill>
                        <a:srgbClr val="FFFFFF"/>
                      </a:solidFill>
                      <a:prstDash val="solid"/>
                    </a:lnL>
                    <a:lnR w="19050">
                      <a:solidFill>
                        <a:srgbClr val="FFFFFF"/>
                      </a:solidFill>
                      <a:prstDash val="solid"/>
                    </a:lnR>
                    <a:lnT w="19050">
                      <a:solidFill>
                        <a:srgbClr val="FFFFFF"/>
                      </a:solidFill>
                      <a:prstDash val="solid"/>
                    </a:lnT>
                    <a:lnB w="19050" cap="flat" cmpd="sng" algn="ctr">
                      <a:solidFill>
                        <a:srgbClr val="FFFFFF"/>
                      </a:solidFill>
                      <a:prstDash val="solid"/>
                      <a:round/>
                      <a:headEnd type="none" w="med" len="med"/>
                      <a:tailEnd type="none" w="med" len="med"/>
                    </a:lnB>
                    <a:solidFill>
                      <a:srgbClr val="D2DEEF"/>
                    </a:solidFill>
                  </a:tcPr>
                </a:tc>
                <a:tc>
                  <a:txBody>
                    <a:bodyPr/>
                    <a:lstStyle/>
                    <a:p>
                      <a:pPr marL="67945" marR="0" lvl="0" indent="0" defTabSz="914400" eaLnBrk="1" fontAlgn="auto" latinLnBrk="0" hangingPunct="1">
                        <a:lnSpc>
                          <a:spcPct val="100000"/>
                        </a:lnSpc>
                        <a:spcBef>
                          <a:spcPts val="860"/>
                        </a:spcBef>
                        <a:spcAft>
                          <a:spcPts val="0"/>
                        </a:spcAft>
                        <a:buClrTx/>
                        <a:buSzTx/>
                        <a:buFontTx/>
                        <a:buNone/>
                        <a:tabLst/>
                        <a:defRPr/>
                      </a:pPr>
                      <a:r>
                        <a:rPr lang="en-GB" sz="1400" spc="-5" dirty="0">
                          <a:solidFill>
                            <a:srgbClr val="005493"/>
                          </a:solidFill>
                          <a:latin typeface="Comic Neue Angular"/>
                          <a:cs typeface="Comic Neue Angular"/>
                        </a:rPr>
                        <a:t>LEA</a:t>
                      </a:r>
                      <a:r>
                        <a:rPr lang="en-GB" sz="1400" spc="-30" dirty="0">
                          <a:solidFill>
                            <a:srgbClr val="005493"/>
                          </a:solidFill>
                          <a:latin typeface="Comic Neue Angular"/>
                          <a:cs typeface="Comic Neue Angular"/>
                        </a:rPr>
                        <a:t> </a:t>
                      </a:r>
                      <a:r>
                        <a:rPr lang="en-GB" sz="1400" spc="-5" dirty="0">
                          <a:solidFill>
                            <a:srgbClr val="005493"/>
                          </a:solidFill>
                          <a:latin typeface="Comic Neue Angular"/>
                          <a:cs typeface="Comic Neue Angular"/>
                        </a:rPr>
                        <a:t>Governor</a:t>
                      </a:r>
                      <a:endParaRPr lang="en-GB" sz="1400" dirty="0">
                        <a:latin typeface="Comic Neue Angular"/>
                        <a:cs typeface="Comic Neue Angular"/>
                      </a:endParaRPr>
                    </a:p>
                  </a:txBody>
                  <a:tcPr marL="0" marR="0" marT="109220" marB="0">
                    <a:lnL w="19050">
                      <a:solidFill>
                        <a:srgbClr val="FFFFFF"/>
                      </a:solidFill>
                      <a:prstDash val="solid"/>
                    </a:lnL>
                    <a:lnR w="19050">
                      <a:solidFill>
                        <a:srgbClr val="FFFFFF"/>
                      </a:solidFill>
                      <a:prstDash val="solid"/>
                    </a:lnR>
                    <a:lnT w="19050">
                      <a:solidFill>
                        <a:srgbClr val="FFFFFF"/>
                      </a:solidFill>
                      <a:prstDash val="solid"/>
                    </a:lnT>
                    <a:lnB w="1905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0003"/>
                  </a:ext>
                </a:extLst>
              </a:tr>
              <a:tr h="401955">
                <a:tc>
                  <a:txBody>
                    <a:bodyPr/>
                    <a:lstStyle/>
                    <a:p>
                      <a:pPr marL="67945">
                        <a:lnSpc>
                          <a:spcPct val="100000"/>
                        </a:lnSpc>
                        <a:spcBef>
                          <a:spcPts val="860"/>
                        </a:spcBef>
                      </a:pPr>
                      <a:r>
                        <a:rPr lang="en-GB" sz="1400" dirty="0">
                          <a:solidFill>
                            <a:schemeClr val="accent1"/>
                          </a:solidFill>
                          <a:latin typeface="Comic Neue Angular"/>
                          <a:cs typeface="Comic Neue Angular"/>
                        </a:rPr>
                        <a:t>Mrs J Hayward </a:t>
                      </a:r>
                      <a:endParaRPr sz="1400" dirty="0">
                        <a:solidFill>
                          <a:schemeClr val="accent1"/>
                        </a:solidFill>
                        <a:latin typeface="Comic Neue Angular"/>
                        <a:cs typeface="Comic Neue Angular"/>
                      </a:endParaRPr>
                    </a:p>
                  </a:txBody>
                  <a:tcPr marL="0" marR="0" marT="109220" marB="0">
                    <a:lnL w="19050">
                      <a:solidFill>
                        <a:srgbClr val="FFFFFF"/>
                      </a:solidFill>
                      <a:prstDash val="soli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a:solidFill>
                        <a:srgbClr val="FFFFFF"/>
                      </a:solidFill>
                      <a:prstDash val="solid"/>
                    </a:lnB>
                    <a:solidFill>
                      <a:srgbClr val="EAEFF7">
                        <a:alpha val="73000"/>
                      </a:srgbClr>
                    </a:solidFill>
                  </a:tcPr>
                </a:tc>
                <a:tc>
                  <a:txBody>
                    <a:bodyPr/>
                    <a:lstStyle/>
                    <a:p>
                      <a:pPr marL="67945">
                        <a:lnSpc>
                          <a:spcPct val="100000"/>
                        </a:lnSpc>
                        <a:spcBef>
                          <a:spcPts val="860"/>
                        </a:spcBef>
                      </a:pPr>
                      <a:r>
                        <a:rPr lang="en-GB" sz="1400" dirty="0">
                          <a:solidFill>
                            <a:schemeClr val="accent1"/>
                          </a:solidFill>
                          <a:latin typeface="Comic Neue Angular"/>
                          <a:cs typeface="Comic Neue Angular"/>
                        </a:rPr>
                        <a:t>Executive Headteacher </a:t>
                      </a:r>
                      <a:endParaRPr sz="1400" dirty="0">
                        <a:solidFill>
                          <a:schemeClr val="accent1"/>
                        </a:solidFill>
                        <a:latin typeface="Comic Neue Angular"/>
                        <a:cs typeface="Comic Neue Angular"/>
                      </a:endParaRPr>
                    </a:p>
                  </a:txBody>
                  <a:tcPr marL="0" marR="0" marT="109220" marB="0">
                    <a:lnL w="19050" cap="flat" cmpd="sng" algn="ctr">
                      <a:solidFill>
                        <a:srgbClr val="FFFFFF"/>
                      </a:solidFill>
                      <a:prstDash val="solid"/>
                      <a:round/>
                      <a:headEnd type="none" w="med" len="med"/>
                      <a:tailEnd type="none" w="med" len="med"/>
                    </a:lnL>
                    <a:lnR w="19050">
                      <a:solidFill>
                        <a:srgbClr val="FFFFFF"/>
                      </a:solidFill>
                      <a:prstDash val="solid"/>
                    </a:lnR>
                    <a:lnT w="19050" cap="flat" cmpd="sng" algn="ctr">
                      <a:solidFill>
                        <a:srgbClr val="FFFFFF"/>
                      </a:solidFill>
                      <a:prstDash val="solid"/>
                      <a:round/>
                      <a:headEnd type="none" w="med" len="med"/>
                      <a:tailEnd type="none" w="med" len="med"/>
                    </a:lnT>
                    <a:lnB w="19050">
                      <a:solidFill>
                        <a:srgbClr val="FFFFFF"/>
                      </a:solidFill>
                      <a:prstDash val="solid"/>
                    </a:lnB>
                    <a:solidFill>
                      <a:srgbClr val="EAEFF7">
                        <a:alpha val="73000"/>
                      </a:srgbClr>
                    </a:solidFill>
                  </a:tcPr>
                </a:tc>
                <a:extLst>
                  <a:ext uri="{0D108BD9-81ED-4DB2-BD59-A6C34878D82A}">
                    <a16:rowId xmlns:a16="http://schemas.microsoft.com/office/drawing/2014/main" val="1293030497"/>
                  </a:ext>
                </a:extLst>
              </a:tr>
              <a:tr h="401955">
                <a:tc>
                  <a:txBody>
                    <a:bodyPr/>
                    <a:lstStyle/>
                    <a:p>
                      <a:pPr marL="67945">
                        <a:lnSpc>
                          <a:spcPct val="100000"/>
                        </a:lnSpc>
                        <a:spcBef>
                          <a:spcPts val="860"/>
                        </a:spcBef>
                      </a:pPr>
                      <a:r>
                        <a:rPr sz="1400" dirty="0" err="1">
                          <a:solidFill>
                            <a:srgbClr val="005493"/>
                          </a:solidFill>
                          <a:latin typeface="Comic Neue Angular"/>
                          <a:cs typeface="Comic Neue Angular"/>
                        </a:rPr>
                        <a:t>Mrs</a:t>
                      </a:r>
                      <a:r>
                        <a:rPr sz="1400" spc="-30" dirty="0">
                          <a:solidFill>
                            <a:srgbClr val="005493"/>
                          </a:solidFill>
                          <a:latin typeface="Comic Neue Angular"/>
                          <a:cs typeface="Comic Neue Angular"/>
                        </a:rPr>
                        <a:t> </a:t>
                      </a:r>
                      <a:r>
                        <a:rPr lang="en-GB" sz="1400" spc="-30" dirty="0">
                          <a:solidFill>
                            <a:srgbClr val="005493"/>
                          </a:solidFill>
                          <a:latin typeface="Comic Neue Angular"/>
                          <a:cs typeface="Comic Neue Angular"/>
                        </a:rPr>
                        <a:t>R Milton </a:t>
                      </a:r>
                      <a:endParaRPr sz="1400" dirty="0">
                        <a:latin typeface="Comic Neue Angular"/>
                        <a:cs typeface="Comic Neue Angular"/>
                      </a:endParaRPr>
                    </a:p>
                  </a:txBody>
                  <a:tcPr marL="0" marR="0" marT="109220" marB="0">
                    <a:lnL w="19050">
                      <a:solidFill>
                        <a:srgbClr val="FFFFFF"/>
                      </a:solidFill>
                      <a:prstDash val="soli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a:solidFill>
                        <a:srgbClr val="FFFFFF"/>
                      </a:solidFill>
                      <a:prstDash val="solid"/>
                    </a:lnB>
                    <a:solidFill>
                      <a:srgbClr val="D2DEEF"/>
                    </a:solidFill>
                  </a:tcPr>
                </a:tc>
                <a:tc>
                  <a:txBody>
                    <a:bodyPr/>
                    <a:lstStyle/>
                    <a:p>
                      <a:pPr marL="67945">
                        <a:lnSpc>
                          <a:spcPct val="100000"/>
                        </a:lnSpc>
                        <a:spcBef>
                          <a:spcPts val="860"/>
                        </a:spcBef>
                      </a:pPr>
                      <a:r>
                        <a:rPr sz="1400" spc="-5" dirty="0">
                          <a:solidFill>
                            <a:srgbClr val="005493"/>
                          </a:solidFill>
                          <a:latin typeface="Comic Neue Angular"/>
                          <a:cs typeface="Comic Neue Angular"/>
                        </a:rPr>
                        <a:t>Head</a:t>
                      </a:r>
                      <a:r>
                        <a:rPr lang="en-GB" sz="1400" spc="-5" dirty="0">
                          <a:solidFill>
                            <a:srgbClr val="005493"/>
                          </a:solidFill>
                          <a:latin typeface="Comic Neue Angular"/>
                          <a:cs typeface="Comic Neue Angular"/>
                        </a:rPr>
                        <a:t> of school </a:t>
                      </a:r>
                      <a:endParaRPr sz="1400" dirty="0">
                        <a:latin typeface="Comic Neue Angular"/>
                        <a:cs typeface="Comic Neue Angular"/>
                      </a:endParaRPr>
                    </a:p>
                  </a:txBody>
                  <a:tcPr marL="0" marR="0" marT="109220" marB="0">
                    <a:lnL w="19050" cap="flat" cmpd="sng" algn="ctr">
                      <a:solidFill>
                        <a:srgbClr val="FFFFFF"/>
                      </a:solidFill>
                      <a:prstDash val="solid"/>
                      <a:round/>
                      <a:headEnd type="none" w="med" len="med"/>
                      <a:tailEnd type="none" w="med" len="med"/>
                    </a:lnL>
                    <a:lnR w="19050">
                      <a:solidFill>
                        <a:srgbClr val="FFFFFF"/>
                      </a:solidFill>
                      <a:prstDash val="solid"/>
                    </a:lnR>
                    <a:lnT w="19050" cap="flat" cmpd="sng" algn="ctr">
                      <a:solidFill>
                        <a:srgbClr val="FFFFFF"/>
                      </a:solidFill>
                      <a:prstDash val="solid"/>
                      <a:round/>
                      <a:headEnd type="none" w="med" len="med"/>
                      <a:tailEnd type="none" w="med" len="med"/>
                    </a:lnT>
                    <a:lnB w="19050">
                      <a:solidFill>
                        <a:srgbClr val="FFFFFF"/>
                      </a:solidFill>
                      <a:prstDash val="solid"/>
                    </a:lnB>
                    <a:solidFill>
                      <a:srgbClr val="D2DEEF"/>
                    </a:solidFill>
                  </a:tcPr>
                </a:tc>
                <a:extLst>
                  <a:ext uri="{0D108BD9-81ED-4DB2-BD59-A6C34878D82A}">
                    <a16:rowId xmlns:a16="http://schemas.microsoft.com/office/drawing/2014/main" val="10005"/>
                  </a:ext>
                </a:extLst>
              </a:tr>
              <a:tr h="401955">
                <a:tc>
                  <a:txBody>
                    <a:bodyPr/>
                    <a:lstStyle/>
                    <a:p>
                      <a:pPr marL="67945">
                        <a:lnSpc>
                          <a:spcPct val="100000"/>
                        </a:lnSpc>
                        <a:spcBef>
                          <a:spcPts val="855"/>
                        </a:spcBef>
                      </a:pPr>
                      <a:r>
                        <a:rPr sz="1400" dirty="0">
                          <a:solidFill>
                            <a:srgbClr val="005493"/>
                          </a:solidFill>
                          <a:latin typeface="Comic Neue Angular"/>
                          <a:cs typeface="Comic Neue Angular"/>
                        </a:rPr>
                        <a:t>Mi</a:t>
                      </a:r>
                      <a:r>
                        <a:rPr sz="1400" spc="5" dirty="0">
                          <a:solidFill>
                            <a:srgbClr val="005493"/>
                          </a:solidFill>
                          <a:latin typeface="Comic Neue Angular"/>
                          <a:cs typeface="Comic Neue Angular"/>
                        </a:rPr>
                        <a:t>s</a:t>
                      </a:r>
                      <a:r>
                        <a:rPr sz="1400" dirty="0">
                          <a:solidFill>
                            <a:srgbClr val="005493"/>
                          </a:solidFill>
                          <a:latin typeface="Comic Neue Angular"/>
                          <a:cs typeface="Comic Neue Angular"/>
                        </a:rPr>
                        <a:t>s</a:t>
                      </a:r>
                      <a:r>
                        <a:rPr sz="1400" spc="5" dirty="0">
                          <a:solidFill>
                            <a:srgbClr val="005493"/>
                          </a:solidFill>
                          <a:latin typeface="Comic Neue Angular"/>
                          <a:cs typeface="Comic Neue Angular"/>
                        </a:rPr>
                        <a:t> </a:t>
                      </a:r>
                      <a:r>
                        <a:rPr sz="1400" dirty="0">
                          <a:solidFill>
                            <a:srgbClr val="005493"/>
                          </a:solidFill>
                          <a:latin typeface="Comic Neue Angular"/>
                          <a:cs typeface="Comic Neue Angular"/>
                        </a:rPr>
                        <a:t>H</a:t>
                      </a:r>
                      <a:r>
                        <a:rPr sz="1400" spc="-155" dirty="0">
                          <a:solidFill>
                            <a:srgbClr val="005493"/>
                          </a:solidFill>
                          <a:latin typeface="Comic Neue Angular"/>
                          <a:cs typeface="Comic Neue Angular"/>
                        </a:rPr>
                        <a:t> </a:t>
                      </a:r>
                      <a:r>
                        <a:rPr sz="1400" dirty="0">
                          <a:solidFill>
                            <a:srgbClr val="005493"/>
                          </a:solidFill>
                          <a:latin typeface="Comic Neue Angular"/>
                          <a:cs typeface="Comic Neue Angular"/>
                        </a:rPr>
                        <a:t>Co</a:t>
                      </a:r>
                      <a:r>
                        <a:rPr sz="1400" spc="-10" dirty="0">
                          <a:solidFill>
                            <a:srgbClr val="005493"/>
                          </a:solidFill>
                          <a:latin typeface="Comic Neue Angular"/>
                          <a:cs typeface="Comic Neue Angular"/>
                        </a:rPr>
                        <a:t>g</a:t>
                      </a:r>
                      <a:r>
                        <a:rPr sz="1400" spc="-5" dirty="0">
                          <a:solidFill>
                            <a:srgbClr val="005493"/>
                          </a:solidFill>
                          <a:latin typeface="Comic Neue Angular"/>
                          <a:cs typeface="Comic Neue Angular"/>
                        </a:rPr>
                        <a:t>b</a:t>
                      </a:r>
                      <a:r>
                        <a:rPr sz="1400" spc="5" dirty="0">
                          <a:solidFill>
                            <a:srgbClr val="005493"/>
                          </a:solidFill>
                          <a:latin typeface="Comic Neue Angular"/>
                          <a:cs typeface="Comic Neue Angular"/>
                        </a:rPr>
                        <a:t>i</a:t>
                      </a:r>
                      <a:r>
                        <a:rPr sz="1400" spc="-5" dirty="0">
                          <a:solidFill>
                            <a:srgbClr val="005493"/>
                          </a:solidFill>
                          <a:latin typeface="Comic Neue Angular"/>
                          <a:cs typeface="Comic Neue Angular"/>
                        </a:rPr>
                        <a:t>l</a:t>
                      </a:r>
                      <a:r>
                        <a:rPr sz="1400" dirty="0">
                          <a:solidFill>
                            <a:srgbClr val="005493"/>
                          </a:solidFill>
                          <a:latin typeface="Comic Neue Angular"/>
                          <a:cs typeface="Comic Neue Angular"/>
                        </a:rPr>
                        <a:t>l</a:t>
                      </a:r>
                      <a:endParaRPr sz="1400">
                        <a:latin typeface="Comic Neue Angular"/>
                        <a:cs typeface="Comic Neue Angular"/>
                      </a:endParaRPr>
                    </a:p>
                  </a:txBody>
                  <a:tcPr marL="0" marR="0" marT="10858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tc>
                  <a:txBody>
                    <a:bodyPr/>
                    <a:lstStyle/>
                    <a:p>
                      <a:pPr marL="67945">
                        <a:lnSpc>
                          <a:spcPct val="100000"/>
                        </a:lnSpc>
                        <a:spcBef>
                          <a:spcPts val="855"/>
                        </a:spcBef>
                      </a:pPr>
                      <a:r>
                        <a:rPr sz="1400" spc="-10" dirty="0">
                          <a:solidFill>
                            <a:srgbClr val="005493"/>
                          </a:solidFill>
                          <a:latin typeface="Comic Neue Angular"/>
                          <a:cs typeface="Comic Neue Angular"/>
                        </a:rPr>
                        <a:t>Teacher</a:t>
                      </a:r>
                      <a:r>
                        <a:rPr sz="1400" spc="-25" dirty="0">
                          <a:solidFill>
                            <a:srgbClr val="005493"/>
                          </a:solidFill>
                          <a:latin typeface="Comic Neue Angular"/>
                          <a:cs typeface="Comic Neue Angular"/>
                        </a:rPr>
                        <a:t> </a:t>
                      </a:r>
                      <a:r>
                        <a:rPr sz="1400" spc="-5" dirty="0">
                          <a:solidFill>
                            <a:srgbClr val="005493"/>
                          </a:solidFill>
                          <a:latin typeface="Comic Neue Angular"/>
                          <a:cs typeface="Comic Neue Angular"/>
                        </a:rPr>
                        <a:t>Governor</a:t>
                      </a:r>
                      <a:endParaRPr sz="1400">
                        <a:latin typeface="Comic Neue Angular"/>
                        <a:cs typeface="Comic Neue Angular"/>
                      </a:endParaRPr>
                    </a:p>
                  </a:txBody>
                  <a:tcPr marL="0" marR="0" marT="10858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extLst>
                  <a:ext uri="{0D108BD9-81ED-4DB2-BD59-A6C34878D82A}">
                    <a16:rowId xmlns:a16="http://schemas.microsoft.com/office/drawing/2014/main" val="10006"/>
                  </a:ext>
                </a:extLst>
              </a:tr>
              <a:tr h="401955">
                <a:tc>
                  <a:txBody>
                    <a:bodyPr/>
                    <a:lstStyle/>
                    <a:p>
                      <a:pPr marL="67945">
                        <a:lnSpc>
                          <a:spcPct val="100000"/>
                        </a:lnSpc>
                        <a:spcBef>
                          <a:spcPts val="855"/>
                        </a:spcBef>
                      </a:pPr>
                      <a:r>
                        <a:rPr sz="1400" dirty="0">
                          <a:solidFill>
                            <a:srgbClr val="005493"/>
                          </a:solidFill>
                          <a:latin typeface="Comic Neue Angular"/>
                          <a:cs typeface="Comic Neue Angular"/>
                        </a:rPr>
                        <a:t>Mrs</a:t>
                      </a:r>
                      <a:r>
                        <a:rPr sz="1400" spc="-25" dirty="0">
                          <a:solidFill>
                            <a:srgbClr val="005493"/>
                          </a:solidFill>
                          <a:latin typeface="Comic Neue Angular"/>
                          <a:cs typeface="Comic Neue Angular"/>
                        </a:rPr>
                        <a:t> </a:t>
                      </a:r>
                      <a:r>
                        <a:rPr sz="1400" dirty="0">
                          <a:solidFill>
                            <a:srgbClr val="005493"/>
                          </a:solidFill>
                          <a:latin typeface="Comic Neue Angular"/>
                          <a:cs typeface="Comic Neue Angular"/>
                        </a:rPr>
                        <a:t>L</a:t>
                      </a:r>
                      <a:r>
                        <a:rPr sz="1400" spc="-25" dirty="0">
                          <a:solidFill>
                            <a:srgbClr val="005493"/>
                          </a:solidFill>
                          <a:latin typeface="Comic Neue Angular"/>
                          <a:cs typeface="Comic Neue Angular"/>
                        </a:rPr>
                        <a:t> </a:t>
                      </a:r>
                      <a:r>
                        <a:rPr sz="1400" spc="-5" dirty="0">
                          <a:solidFill>
                            <a:srgbClr val="005493"/>
                          </a:solidFill>
                          <a:latin typeface="Comic Neue Angular"/>
                          <a:cs typeface="Comic Neue Angular"/>
                        </a:rPr>
                        <a:t>Powell</a:t>
                      </a:r>
                      <a:endParaRPr sz="1400">
                        <a:latin typeface="Comic Neue Angular"/>
                        <a:cs typeface="Comic Neue Angular"/>
                      </a:endParaRPr>
                    </a:p>
                  </a:txBody>
                  <a:tcPr marL="0" marR="0" marT="10858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2DEEF"/>
                    </a:solidFill>
                  </a:tcPr>
                </a:tc>
                <a:tc>
                  <a:txBody>
                    <a:bodyPr/>
                    <a:lstStyle/>
                    <a:p>
                      <a:pPr marL="67945">
                        <a:lnSpc>
                          <a:spcPct val="100000"/>
                        </a:lnSpc>
                        <a:spcBef>
                          <a:spcPts val="855"/>
                        </a:spcBef>
                      </a:pPr>
                      <a:r>
                        <a:rPr sz="1400" spc="-5" dirty="0">
                          <a:solidFill>
                            <a:srgbClr val="005493"/>
                          </a:solidFill>
                          <a:latin typeface="Comic Neue Angular"/>
                          <a:cs typeface="Comic Neue Angular"/>
                        </a:rPr>
                        <a:t>Non-Teaching</a:t>
                      </a:r>
                      <a:r>
                        <a:rPr sz="1400" spc="-35" dirty="0">
                          <a:solidFill>
                            <a:srgbClr val="005493"/>
                          </a:solidFill>
                          <a:latin typeface="Comic Neue Angular"/>
                          <a:cs typeface="Comic Neue Angular"/>
                        </a:rPr>
                        <a:t> </a:t>
                      </a:r>
                      <a:r>
                        <a:rPr sz="1400" spc="-5" dirty="0">
                          <a:solidFill>
                            <a:srgbClr val="005493"/>
                          </a:solidFill>
                          <a:latin typeface="Comic Neue Angular"/>
                          <a:cs typeface="Comic Neue Angular"/>
                        </a:rPr>
                        <a:t>Governor</a:t>
                      </a:r>
                      <a:endParaRPr sz="1400" dirty="0">
                        <a:latin typeface="Comic Neue Angular"/>
                        <a:cs typeface="Comic Neue Angular"/>
                      </a:endParaRPr>
                    </a:p>
                  </a:txBody>
                  <a:tcPr marL="0" marR="0" marT="10858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2DEEF"/>
                    </a:solidFill>
                  </a:tcPr>
                </a:tc>
                <a:extLst>
                  <a:ext uri="{0D108BD9-81ED-4DB2-BD59-A6C34878D82A}">
                    <a16:rowId xmlns:a16="http://schemas.microsoft.com/office/drawing/2014/main" val="10007"/>
                  </a:ext>
                </a:extLst>
              </a:tr>
              <a:tr h="401955">
                <a:tc>
                  <a:txBody>
                    <a:bodyPr/>
                    <a:lstStyle/>
                    <a:p>
                      <a:pPr marL="67945">
                        <a:lnSpc>
                          <a:spcPct val="100000"/>
                        </a:lnSpc>
                        <a:spcBef>
                          <a:spcPts val="855"/>
                        </a:spcBef>
                      </a:pPr>
                      <a:r>
                        <a:rPr lang="en-GB" sz="1400" spc="-25" dirty="0">
                          <a:solidFill>
                            <a:srgbClr val="005493"/>
                          </a:solidFill>
                          <a:latin typeface="Comic Neue Angular"/>
                          <a:cs typeface="Comic Neue Angular"/>
                        </a:rPr>
                        <a:t>Mr </a:t>
                      </a:r>
                      <a:r>
                        <a:rPr sz="1400" spc="-25" dirty="0">
                          <a:solidFill>
                            <a:srgbClr val="005493"/>
                          </a:solidFill>
                          <a:latin typeface="Comic Neue Angular"/>
                          <a:cs typeface="Comic Neue Angular"/>
                        </a:rPr>
                        <a:t>Rhys</a:t>
                      </a:r>
                      <a:r>
                        <a:rPr sz="1400" spc="-80" dirty="0">
                          <a:solidFill>
                            <a:srgbClr val="005493"/>
                          </a:solidFill>
                          <a:latin typeface="Comic Neue Angular"/>
                          <a:cs typeface="Comic Neue Angular"/>
                        </a:rPr>
                        <a:t> </a:t>
                      </a:r>
                      <a:r>
                        <a:rPr sz="1400" spc="-20" dirty="0">
                          <a:solidFill>
                            <a:srgbClr val="005493"/>
                          </a:solidFill>
                          <a:latin typeface="Comic Neue Angular"/>
                          <a:cs typeface="Comic Neue Angular"/>
                        </a:rPr>
                        <a:t>Jones</a:t>
                      </a:r>
                      <a:endParaRPr sz="1400" dirty="0">
                        <a:latin typeface="Comic Neue Angular"/>
                        <a:cs typeface="Comic Neue Angular"/>
                      </a:endParaRPr>
                    </a:p>
                  </a:txBody>
                  <a:tcPr marL="0" marR="0" marT="10858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tc>
                  <a:txBody>
                    <a:bodyPr/>
                    <a:lstStyle/>
                    <a:p>
                      <a:pPr marL="67945">
                        <a:lnSpc>
                          <a:spcPct val="100000"/>
                        </a:lnSpc>
                        <a:spcBef>
                          <a:spcPts val="855"/>
                        </a:spcBef>
                      </a:pPr>
                      <a:r>
                        <a:rPr sz="1400" spc="-5" dirty="0">
                          <a:solidFill>
                            <a:srgbClr val="005493"/>
                          </a:solidFill>
                          <a:latin typeface="Comic Neue Angular"/>
                          <a:cs typeface="Comic Neue Angular"/>
                        </a:rPr>
                        <a:t>Minor Authority</a:t>
                      </a:r>
                      <a:r>
                        <a:rPr sz="1400" dirty="0">
                          <a:solidFill>
                            <a:srgbClr val="005493"/>
                          </a:solidFill>
                          <a:latin typeface="Comic Neue Angular"/>
                          <a:cs typeface="Comic Neue Angular"/>
                        </a:rPr>
                        <a:t> </a:t>
                      </a:r>
                      <a:r>
                        <a:rPr sz="1400" spc="-5" dirty="0">
                          <a:solidFill>
                            <a:srgbClr val="005493"/>
                          </a:solidFill>
                          <a:latin typeface="Comic Neue Angular"/>
                          <a:cs typeface="Comic Neue Angular"/>
                        </a:rPr>
                        <a:t>Representative</a:t>
                      </a:r>
                      <a:endParaRPr sz="1400">
                        <a:latin typeface="Comic Neue Angular"/>
                        <a:cs typeface="Comic Neue Angular"/>
                      </a:endParaRPr>
                    </a:p>
                  </a:txBody>
                  <a:tcPr marL="0" marR="0" marT="10858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extLst>
                  <a:ext uri="{0D108BD9-81ED-4DB2-BD59-A6C34878D82A}">
                    <a16:rowId xmlns:a16="http://schemas.microsoft.com/office/drawing/2014/main" val="10008"/>
                  </a:ext>
                </a:extLst>
              </a:tr>
              <a:tr h="401955">
                <a:tc>
                  <a:txBody>
                    <a:bodyPr/>
                    <a:lstStyle/>
                    <a:p>
                      <a:pPr marL="67945">
                        <a:lnSpc>
                          <a:spcPct val="100000"/>
                        </a:lnSpc>
                        <a:spcBef>
                          <a:spcPts val="855"/>
                        </a:spcBef>
                      </a:pPr>
                      <a:r>
                        <a:rPr sz="1400" spc="-5" dirty="0">
                          <a:solidFill>
                            <a:srgbClr val="005493"/>
                          </a:solidFill>
                          <a:latin typeface="Comic Neue Angular"/>
                          <a:cs typeface="Comic Neue Angular"/>
                        </a:rPr>
                        <a:t>Councillor</a:t>
                      </a:r>
                      <a:r>
                        <a:rPr sz="1400" spc="-10" dirty="0">
                          <a:solidFill>
                            <a:srgbClr val="005493"/>
                          </a:solidFill>
                          <a:latin typeface="Comic Neue Angular"/>
                          <a:cs typeface="Comic Neue Angular"/>
                        </a:rPr>
                        <a:t> </a:t>
                      </a:r>
                      <a:r>
                        <a:rPr sz="1400" dirty="0">
                          <a:solidFill>
                            <a:srgbClr val="005493"/>
                          </a:solidFill>
                          <a:latin typeface="Comic Neue Angular"/>
                          <a:cs typeface="Comic Neue Angular"/>
                        </a:rPr>
                        <a:t>R </a:t>
                      </a:r>
                      <a:r>
                        <a:rPr sz="1400" spc="-5" dirty="0">
                          <a:solidFill>
                            <a:srgbClr val="005493"/>
                          </a:solidFill>
                          <a:latin typeface="Comic Neue Angular"/>
                          <a:cs typeface="Comic Neue Angular"/>
                        </a:rPr>
                        <a:t>Nugent-Finn</a:t>
                      </a:r>
                      <a:endParaRPr sz="1400">
                        <a:latin typeface="Comic Neue Angular"/>
                        <a:cs typeface="Comic Neue Angular"/>
                      </a:endParaRPr>
                    </a:p>
                  </a:txBody>
                  <a:tcPr marL="0" marR="0" marT="10858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2DEEF"/>
                    </a:solidFill>
                  </a:tcPr>
                </a:tc>
                <a:tc>
                  <a:txBody>
                    <a:bodyPr/>
                    <a:lstStyle/>
                    <a:p>
                      <a:pPr marL="67945">
                        <a:lnSpc>
                          <a:spcPct val="100000"/>
                        </a:lnSpc>
                        <a:spcBef>
                          <a:spcPts val="855"/>
                        </a:spcBef>
                      </a:pPr>
                      <a:r>
                        <a:rPr sz="1400" spc="-5" dirty="0">
                          <a:solidFill>
                            <a:srgbClr val="005493"/>
                          </a:solidFill>
                          <a:latin typeface="Comic Neue Angular"/>
                          <a:cs typeface="Comic Neue Angular"/>
                        </a:rPr>
                        <a:t>LEA</a:t>
                      </a:r>
                      <a:r>
                        <a:rPr sz="1400" spc="-30" dirty="0">
                          <a:solidFill>
                            <a:srgbClr val="005493"/>
                          </a:solidFill>
                          <a:latin typeface="Comic Neue Angular"/>
                          <a:cs typeface="Comic Neue Angular"/>
                        </a:rPr>
                        <a:t> </a:t>
                      </a:r>
                      <a:r>
                        <a:rPr sz="1400" spc="-5" dirty="0">
                          <a:solidFill>
                            <a:srgbClr val="005493"/>
                          </a:solidFill>
                          <a:latin typeface="Comic Neue Angular"/>
                          <a:cs typeface="Comic Neue Angular"/>
                        </a:rPr>
                        <a:t>Governor</a:t>
                      </a:r>
                      <a:endParaRPr sz="1400">
                        <a:latin typeface="Comic Neue Angular"/>
                        <a:cs typeface="Comic Neue Angular"/>
                      </a:endParaRPr>
                    </a:p>
                  </a:txBody>
                  <a:tcPr marL="0" marR="0" marT="10858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2DEEF"/>
                    </a:solidFill>
                  </a:tcPr>
                </a:tc>
                <a:extLst>
                  <a:ext uri="{0D108BD9-81ED-4DB2-BD59-A6C34878D82A}">
                    <a16:rowId xmlns:a16="http://schemas.microsoft.com/office/drawing/2014/main" val="10009"/>
                  </a:ext>
                </a:extLst>
              </a:tr>
              <a:tr h="401955">
                <a:tc>
                  <a:txBody>
                    <a:bodyPr/>
                    <a:lstStyle/>
                    <a:p>
                      <a:pPr marL="67945">
                        <a:lnSpc>
                          <a:spcPct val="100000"/>
                        </a:lnSpc>
                        <a:spcBef>
                          <a:spcPts val="855"/>
                        </a:spcBef>
                      </a:pPr>
                      <a:r>
                        <a:rPr sz="1400" spc="-20" dirty="0">
                          <a:solidFill>
                            <a:srgbClr val="005493"/>
                          </a:solidFill>
                          <a:latin typeface="Comic Neue Angular"/>
                          <a:cs typeface="Comic Neue Angular"/>
                        </a:rPr>
                        <a:t>Jan</a:t>
                      </a:r>
                      <a:r>
                        <a:rPr sz="1400" spc="-85" dirty="0">
                          <a:solidFill>
                            <a:srgbClr val="005493"/>
                          </a:solidFill>
                          <a:latin typeface="Comic Neue Angular"/>
                          <a:cs typeface="Comic Neue Angular"/>
                        </a:rPr>
                        <a:t> </a:t>
                      </a:r>
                      <a:r>
                        <a:rPr sz="1400" spc="-25" dirty="0">
                          <a:solidFill>
                            <a:srgbClr val="005493"/>
                          </a:solidFill>
                          <a:latin typeface="Comic Neue Angular"/>
                          <a:cs typeface="Comic Neue Angular"/>
                        </a:rPr>
                        <a:t>Comrie</a:t>
                      </a:r>
                      <a:endParaRPr sz="1400">
                        <a:latin typeface="Comic Neue Angular"/>
                        <a:cs typeface="Comic Neue Angular"/>
                      </a:endParaRPr>
                    </a:p>
                  </a:txBody>
                  <a:tcPr marL="0" marR="0" marT="10858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tc>
                  <a:txBody>
                    <a:bodyPr/>
                    <a:lstStyle/>
                    <a:p>
                      <a:pPr marL="67945">
                        <a:lnSpc>
                          <a:spcPct val="100000"/>
                        </a:lnSpc>
                        <a:spcBef>
                          <a:spcPts val="660"/>
                        </a:spcBef>
                      </a:pPr>
                      <a:r>
                        <a:rPr sz="1400" spc="-25" dirty="0">
                          <a:solidFill>
                            <a:srgbClr val="005493"/>
                          </a:solidFill>
                          <a:latin typeface="Comic Neue Angular"/>
                          <a:cs typeface="Comic Neue Angular"/>
                        </a:rPr>
                        <a:t>Co-opted</a:t>
                      </a:r>
                      <a:r>
                        <a:rPr sz="1400" spc="-85" dirty="0">
                          <a:solidFill>
                            <a:srgbClr val="005493"/>
                          </a:solidFill>
                          <a:latin typeface="Comic Neue Angular"/>
                          <a:cs typeface="Comic Neue Angular"/>
                        </a:rPr>
                        <a:t> </a:t>
                      </a:r>
                      <a:r>
                        <a:rPr sz="1400" spc="-30" dirty="0">
                          <a:solidFill>
                            <a:srgbClr val="005493"/>
                          </a:solidFill>
                          <a:latin typeface="Comic Neue Angular"/>
                          <a:cs typeface="Comic Neue Angular"/>
                        </a:rPr>
                        <a:t>Governor</a:t>
                      </a:r>
                      <a:endParaRPr sz="1400">
                        <a:latin typeface="Comic Neue Angular"/>
                        <a:cs typeface="Comic Neue Angular"/>
                      </a:endParaRPr>
                    </a:p>
                  </a:txBody>
                  <a:tcPr marL="0" marR="0" marT="8382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extLst>
                  <a:ext uri="{0D108BD9-81ED-4DB2-BD59-A6C34878D82A}">
                    <a16:rowId xmlns:a16="http://schemas.microsoft.com/office/drawing/2014/main" val="10010"/>
                  </a:ext>
                </a:extLst>
              </a:tr>
              <a:tr h="401955">
                <a:tc>
                  <a:txBody>
                    <a:bodyPr/>
                    <a:lstStyle/>
                    <a:p>
                      <a:pPr marL="67945">
                        <a:lnSpc>
                          <a:spcPct val="100000"/>
                        </a:lnSpc>
                        <a:spcBef>
                          <a:spcPts val="855"/>
                        </a:spcBef>
                      </a:pPr>
                      <a:r>
                        <a:rPr lang="en-GB" sz="1400" dirty="0">
                          <a:solidFill>
                            <a:schemeClr val="accent1"/>
                          </a:solidFill>
                          <a:latin typeface="Comic Neue Angular"/>
                          <a:cs typeface="Comic Neue Angular"/>
                        </a:rPr>
                        <a:t>Mr Sean Murphy </a:t>
                      </a:r>
                      <a:endParaRPr sz="1400" dirty="0">
                        <a:solidFill>
                          <a:schemeClr val="accent1"/>
                        </a:solidFill>
                        <a:latin typeface="Comic Neue Angular"/>
                        <a:cs typeface="Comic Neue Angular"/>
                      </a:endParaRPr>
                    </a:p>
                  </a:txBody>
                  <a:tcPr marL="0" marR="0" marT="10858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2DEEF"/>
                    </a:solidFill>
                  </a:tcPr>
                </a:tc>
                <a:tc>
                  <a:txBody>
                    <a:bodyPr/>
                    <a:lstStyle/>
                    <a:p>
                      <a:pPr marL="67945">
                        <a:lnSpc>
                          <a:spcPct val="100000"/>
                        </a:lnSpc>
                        <a:spcBef>
                          <a:spcPts val="855"/>
                        </a:spcBef>
                      </a:pPr>
                      <a:r>
                        <a:rPr lang="en-GB" sz="1400" dirty="0">
                          <a:solidFill>
                            <a:schemeClr val="accent1"/>
                          </a:solidFill>
                          <a:latin typeface="Comic Neue Angular"/>
                          <a:cs typeface="Comic Neue Angular"/>
                        </a:rPr>
                        <a:t>LEA Governor </a:t>
                      </a:r>
                      <a:endParaRPr sz="1400" dirty="0">
                        <a:solidFill>
                          <a:schemeClr val="accent1"/>
                        </a:solidFill>
                        <a:latin typeface="Comic Neue Angular"/>
                        <a:cs typeface="Comic Neue Angular"/>
                      </a:endParaRPr>
                    </a:p>
                  </a:txBody>
                  <a:tcPr marL="0" marR="0" marT="10858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2DEEF"/>
                    </a:solidFill>
                  </a:tcPr>
                </a:tc>
                <a:extLst>
                  <a:ext uri="{0D108BD9-81ED-4DB2-BD59-A6C34878D82A}">
                    <a16:rowId xmlns:a16="http://schemas.microsoft.com/office/drawing/2014/main" val="10011"/>
                  </a:ext>
                </a:extLst>
              </a:tr>
              <a:tr h="401955">
                <a:tc>
                  <a:txBody>
                    <a:bodyPr/>
                    <a:lstStyle/>
                    <a:p>
                      <a:pPr marL="67945">
                        <a:lnSpc>
                          <a:spcPct val="100000"/>
                        </a:lnSpc>
                        <a:spcBef>
                          <a:spcPts val="850"/>
                        </a:spcBef>
                      </a:pPr>
                      <a:r>
                        <a:rPr sz="1400" dirty="0" err="1">
                          <a:solidFill>
                            <a:srgbClr val="005493"/>
                          </a:solidFill>
                          <a:latin typeface="Comic Neue Angular"/>
                          <a:cs typeface="Comic Neue Angular"/>
                        </a:rPr>
                        <a:t>Mrs</a:t>
                      </a:r>
                      <a:r>
                        <a:rPr sz="1400" spc="-15" dirty="0">
                          <a:solidFill>
                            <a:srgbClr val="005493"/>
                          </a:solidFill>
                          <a:latin typeface="Comic Neue Angular"/>
                          <a:cs typeface="Comic Neue Angular"/>
                        </a:rPr>
                        <a:t> </a:t>
                      </a:r>
                      <a:r>
                        <a:rPr lang="en-GB" sz="1400" spc="-15" dirty="0" err="1">
                          <a:solidFill>
                            <a:srgbClr val="005493"/>
                          </a:solidFill>
                          <a:latin typeface="Comic Neue Angular"/>
                          <a:cs typeface="Comic Neue Angular"/>
                        </a:rPr>
                        <a:t>Elyn</a:t>
                      </a:r>
                      <a:r>
                        <a:rPr lang="en-GB" sz="1400" spc="-15" dirty="0">
                          <a:solidFill>
                            <a:srgbClr val="005493"/>
                          </a:solidFill>
                          <a:latin typeface="Comic Neue Angular"/>
                          <a:cs typeface="Comic Neue Angular"/>
                        </a:rPr>
                        <a:t> </a:t>
                      </a:r>
                      <a:endParaRPr sz="1400" dirty="0">
                        <a:latin typeface="Comic Neue Angular"/>
                        <a:cs typeface="Comic Neue Angular"/>
                      </a:endParaRPr>
                    </a:p>
                  </a:txBody>
                  <a:tcPr marL="0" marR="0" marT="10795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tc>
                  <a:txBody>
                    <a:bodyPr/>
                    <a:lstStyle/>
                    <a:p>
                      <a:pPr marL="67945">
                        <a:lnSpc>
                          <a:spcPct val="100000"/>
                        </a:lnSpc>
                        <a:spcBef>
                          <a:spcPts val="850"/>
                        </a:spcBef>
                      </a:pPr>
                      <a:r>
                        <a:rPr sz="1400" spc="-5" dirty="0">
                          <a:solidFill>
                            <a:srgbClr val="005493"/>
                          </a:solidFill>
                          <a:latin typeface="Comic Neue Angular"/>
                          <a:cs typeface="Comic Neue Angular"/>
                        </a:rPr>
                        <a:t>Parent</a:t>
                      </a:r>
                      <a:r>
                        <a:rPr sz="1400" spc="-15" dirty="0">
                          <a:solidFill>
                            <a:srgbClr val="005493"/>
                          </a:solidFill>
                          <a:latin typeface="Comic Neue Angular"/>
                          <a:cs typeface="Comic Neue Angular"/>
                        </a:rPr>
                        <a:t> </a:t>
                      </a:r>
                      <a:r>
                        <a:rPr sz="1400" spc="-5" dirty="0">
                          <a:solidFill>
                            <a:srgbClr val="005493"/>
                          </a:solidFill>
                          <a:latin typeface="Comic Neue Angular"/>
                          <a:cs typeface="Comic Neue Angular"/>
                        </a:rPr>
                        <a:t>Governor</a:t>
                      </a:r>
                      <a:r>
                        <a:rPr sz="1400" spc="-10" dirty="0">
                          <a:solidFill>
                            <a:srgbClr val="005493"/>
                          </a:solidFill>
                          <a:latin typeface="Comic Neue Angular"/>
                          <a:cs typeface="Comic Neue Angular"/>
                        </a:rPr>
                        <a:t> </a:t>
                      </a:r>
                      <a:endParaRPr sz="1400" dirty="0">
                        <a:latin typeface="Comic Neue Angular"/>
                        <a:cs typeface="Comic Neue Angular"/>
                      </a:endParaRPr>
                    </a:p>
                  </a:txBody>
                  <a:tcPr marL="0" marR="0" marT="10795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extLst>
                  <a:ext uri="{0D108BD9-81ED-4DB2-BD59-A6C34878D82A}">
                    <a16:rowId xmlns:a16="http://schemas.microsoft.com/office/drawing/2014/main" val="10012"/>
                  </a:ext>
                </a:extLst>
              </a:tr>
              <a:tr h="401955">
                <a:tc>
                  <a:txBody>
                    <a:bodyPr/>
                    <a:lstStyle/>
                    <a:p>
                      <a:pPr marL="67945">
                        <a:lnSpc>
                          <a:spcPct val="100000"/>
                        </a:lnSpc>
                        <a:spcBef>
                          <a:spcPts val="850"/>
                        </a:spcBef>
                      </a:pPr>
                      <a:r>
                        <a:rPr sz="1400" spc="-5" dirty="0">
                          <a:solidFill>
                            <a:srgbClr val="005493"/>
                          </a:solidFill>
                          <a:latin typeface="Comic Neue Angular"/>
                          <a:cs typeface="Comic Neue Angular"/>
                        </a:rPr>
                        <a:t>PSCO</a:t>
                      </a:r>
                      <a:r>
                        <a:rPr sz="1400" spc="-25" dirty="0">
                          <a:solidFill>
                            <a:srgbClr val="005493"/>
                          </a:solidFill>
                          <a:latin typeface="Comic Neue Angular"/>
                          <a:cs typeface="Comic Neue Angular"/>
                        </a:rPr>
                        <a:t> </a:t>
                      </a:r>
                      <a:r>
                        <a:rPr sz="1400" dirty="0">
                          <a:solidFill>
                            <a:srgbClr val="005493"/>
                          </a:solidFill>
                          <a:latin typeface="Comic Neue Angular"/>
                          <a:cs typeface="Comic Neue Angular"/>
                        </a:rPr>
                        <a:t>Dom</a:t>
                      </a:r>
                      <a:r>
                        <a:rPr sz="1400" spc="-20" dirty="0">
                          <a:solidFill>
                            <a:srgbClr val="005493"/>
                          </a:solidFill>
                          <a:latin typeface="Comic Neue Angular"/>
                          <a:cs typeface="Comic Neue Angular"/>
                        </a:rPr>
                        <a:t> </a:t>
                      </a:r>
                      <a:r>
                        <a:rPr sz="1400" spc="-5" dirty="0">
                          <a:solidFill>
                            <a:srgbClr val="005493"/>
                          </a:solidFill>
                          <a:latin typeface="Comic Neue Angular"/>
                          <a:cs typeface="Comic Neue Angular"/>
                        </a:rPr>
                        <a:t>Bury</a:t>
                      </a:r>
                      <a:endParaRPr sz="1400">
                        <a:latin typeface="Comic Neue Angular"/>
                        <a:cs typeface="Comic Neue Angular"/>
                      </a:endParaRPr>
                    </a:p>
                  </a:txBody>
                  <a:tcPr marL="0" marR="0" marT="10795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2DEEF"/>
                    </a:solidFill>
                  </a:tcPr>
                </a:tc>
                <a:tc>
                  <a:txBody>
                    <a:bodyPr/>
                    <a:lstStyle/>
                    <a:p>
                      <a:pPr marL="67945">
                        <a:lnSpc>
                          <a:spcPct val="100000"/>
                        </a:lnSpc>
                        <a:spcBef>
                          <a:spcPts val="850"/>
                        </a:spcBef>
                      </a:pPr>
                      <a:r>
                        <a:rPr sz="1400" spc="-5" dirty="0">
                          <a:solidFill>
                            <a:srgbClr val="005493"/>
                          </a:solidFill>
                          <a:latin typeface="Comic Neue Angular"/>
                          <a:cs typeface="Comic Neue Angular"/>
                        </a:rPr>
                        <a:t>Co-opted</a:t>
                      </a:r>
                      <a:r>
                        <a:rPr sz="1400" spc="-25" dirty="0">
                          <a:solidFill>
                            <a:srgbClr val="005493"/>
                          </a:solidFill>
                          <a:latin typeface="Comic Neue Angular"/>
                          <a:cs typeface="Comic Neue Angular"/>
                        </a:rPr>
                        <a:t> </a:t>
                      </a:r>
                      <a:r>
                        <a:rPr sz="1400" spc="-5" dirty="0">
                          <a:solidFill>
                            <a:srgbClr val="005493"/>
                          </a:solidFill>
                          <a:latin typeface="Comic Neue Angular"/>
                          <a:cs typeface="Comic Neue Angular"/>
                        </a:rPr>
                        <a:t>Governor</a:t>
                      </a:r>
                      <a:endParaRPr sz="1400">
                        <a:latin typeface="Comic Neue Angular"/>
                        <a:cs typeface="Comic Neue Angular"/>
                      </a:endParaRPr>
                    </a:p>
                  </a:txBody>
                  <a:tcPr marL="0" marR="0" marT="10795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2DEEF"/>
                    </a:solidFill>
                  </a:tcPr>
                </a:tc>
                <a:extLst>
                  <a:ext uri="{0D108BD9-81ED-4DB2-BD59-A6C34878D82A}">
                    <a16:rowId xmlns:a16="http://schemas.microsoft.com/office/drawing/2014/main" val="10013"/>
                  </a:ext>
                </a:extLst>
              </a:tr>
              <a:tr h="401955">
                <a:tc>
                  <a:txBody>
                    <a:bodyPr/>
                    <a:lstStyle/>
                    <a:p>
                      <a:pPr marL="67945">
                        <a:lnSpc>
                          <a:spcPct val="100000"/>
                        </a:lnSpc>
                        <a:spcBef>
                          <a:spcPts val="850"/>
                        </a:spcBef>
                      </a:pPr>
                      <a:r>
                        <a:rPr sz="1400" dirty="0">
                          <a:solidFill>
                            <a:srgbClr val="005493"/>
                          </a:solidFill>
                          <a:latin typeface="Comic Neue Angular"/>
                          <a:cs typeface="Comic Neue Angular"/>
                        </a:rPr>
                        <a:t>Mrs</a:t>
                      </a:r>
                      <a:r>
                        <a:rPr sz="1400" spc="-10" dirty="0">
                          <a:solidFill>
                            <a:srgbClr val="005493"/>
                          </a:solidFill>
                          <a:latin typeface="Comic Neue Angular"/>
                          <a:cs typeface="Comic Neue Angular"/>
                        </a:rPr>
                        <a:t> </a:t>
                      </a:r>
                      <a:r>
                        <a:rPr sz="1400" spc="-5" dirty="0">
                          <a:solidFill>
                            <a:srgbClr val="005493"/>
                          </a:solidFill>
                          <a:latin typeface="Comic Neue Angular"/>
                          <a:cs typeface="Comic Neue Angular"/>
                        </a:rPr>
                        <a:t>Rachel</a:t>
                      </a:r>
                      <a:r>
                        <a:rPr sz="1400" spc="-15" dirty="0">
                          <a:solidFill>
                            <a:srgbClr val="005493"/>
                          </a:solidFill>
                          <a:latin typeface="Comic Neue Angular"/>
                          <a:cs typeface="Comic Neue Angular"/>
                        </a:rPr>
                        <a:t> </a:t>
                      </a:r>
                      <a:r>
                        <a:rPr sz="1400" dirty="0">
                          <a:solidFill>
                            <a:srgbClr val="005493"/>
                          </a:solidFill>
                          <a:latin typeface="Comic Neue Angular"/>
                          <a:cs typeface="Comic Neue Angular"/>
                        </a:rPr>
                        <a:t>Cox</a:t>
                      </a:r>
                      <a:r>
                        <a:rPr sz="1400" spc="-15" dirty="0">
                          <a:solidFill>
                            <a:srgbClr val="005493"/>
                          </a:solidFill>
                          <a:latin typeface="Comic Neue Angular"/>
                          <a:cs typeface="Comic Neue Angular"/>
                        </a:rPr>
                        <a:t> </a:t>
                      </a:r>
                      <a:r>
                        <a:rPr sz="1400" spc="-5" dirty="0">
                          <a:solidFill>
                            <a:srgbClr val="005493"/>
                          </a:solidFill>
                          <a:latin typeface="Comic Neue Angular"/>
                          <a:cs typeface="Comic Neue Angular"/>
                        </a:rPr>
                        <a:t>c/o</a:t>
                      </a:r>
                      <a:r>
                        <a:rPr sz="1400" spc="-10" dirty="0">
                          <a:solidFill>
                            <a:srgbClr val="005493"/>
                          </a:solidFill>
                          <a:latin typeface="Comic Neue Angular"/>
                          <a:cs typeface="Comic Neue Angular"/>
                        </a:rPr>
                        <a:t> </a:t>
                      </a:r>
                      <a:r>
                        <a:rPr sz="1400" spc="-5" dirty="0">
                          <a:solidFill>
                            <a:srgbClr val="005493"/>
                          </a:solidFill>
                          <a:latin typeface="Comic Neue Angular"/>
                          <a:cs typeface="Comic Neue Angular"/>
                        </a:rPr>
                        <a:t>School</a:t>
                      </a:r>
                      <a:endParaRPr sz="1400">
                        <a:latin typeface="Comic Neue Angular"/>
                        <a:cs typeface="Comic Neue Angular"/>
                      </a:endParaRPr>
                    </a:p>
                  </a:txBody>
                  <a:tcPr marL="0" marR="0" marT="10795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tc>
                  <a:txBody>
                    <a:bodyPr/>
                    <a:lstStyle/>
                    <a:p>
                      <a:pPr marL="67945">
                        <a:lnSpc>
                          <a:spcPct val="100000"/>
                        </a:lnSpc>
                        <a:spcBef>
                          <a:spcPts val="850"/>
                        </a:spcBef>
                      </a:pPr>
                      <a:r>
                        <a:rPr sz="1400" spc="-5" dirty="0">
                          <a:solidFill>
                            <a:srgbClr val="005493"/>
                          </a:solidFill>
                          <a:latin typeface="Comic Neue Angular"/>
                          <a:cs typeface="Comic Neue Angular"/>
                        </a:rPr>
                        <a:t>Clerk</a:t>
                      </a:r>
                      <a:r>
                        <a:rPr sz="1400" spc="-25" dirty="0">
                          <a:solidFill>
                            <a:srgbClr val="005493"/>
                          </a:solidFill>
                          <a:latin typeface="Comic Neue Angular"/>
                          <a:cs typeface="Comic Neue Angular"/>
                        </a:rPr>
                        <a:t> </a:t>
                      </a:r>
                      <a:r>
                        <a:rPr sz="1400" dirty="0">
                          <a:solidFill>
                            <a:srgbClr val="005493"/>
                          </a:solidFill>
                          <a:latin typeface="Comic Neue Angular"/>
                          <a:cs typeface="Comic Neue Angular"/>
                        </a:rPr>
                        <a:t>to</a:t>
                      </a:r>
                      <a:r>
                        <a:rPr sz="1400" spc="-20" dirty="0">
                          <a:solidFill>
                            <a:srgbClr val="005493"/>
                          </a:solidFill>
                          <a:latin typeface="Comic Neue Angular"/>
                          <a:cs typeface="Comic Neue Angular"/>
                        </a:rPr>
                        <a:t> </a:t>
                      </a:r>
                      <a:r>
                        <a:rPr sz="1400" spc="-5" dirty="0">
                          <a:solidFill>
                            <a:srgbClr val="005493"/>
                          </a:solidFill>
                          <a:latin typeface="Comic Neue Angular"/>
                          <a:cs typeface="Comic Neue Angular"/>
                        </a:rPr>
                        <a:t>Governors</a:t>
                      </a:r>
                      <a:endParaRPr sz="1400" dirty="0">
                        <a:latin typeface="Comic Neue Angular"/>
                        <a:cs typeface="Comic Neue Angular"/>
                      </a:endParaRPr>
                    </a:p>
                  </a:txBody>
                  <a:tcPr marL="0" marR="0" marT="10795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extLst>
                  <a:ext uri="{0D108BD9-81ED-4DB2-BD59-A6C34878D82A}">
                    <a16:rowId xmlns:a16="http://schemas.microsoft.com/office/drawing/2014/main" val="10014"/>
                  </a:ext>
                </a:extLst>
              </a:tr>
            </a:tbl>
          </a:graphicData>
        </a:graphic>
      </p:graphicFrame>
      <p:pic>
        <p:nvPicPr>
          <p:cNvPr id="3" name="object 3"/>
          <p:cNvPicPr/>
          <p:nvPr/>
        </p:nvPicPr>
        <p:blipFill>
          <a:blip r:embed="rId2" cstate="print"/>
          <a:stretch>
            <a:fillRect/>
          </a:stretch>
        </p:blipFill>
        <p:spPr>
          <a:xfrm>
            <a:off x="0" y="8272271"/>
            <a:ext cx="6858000" cy="1630680"/>
          </a:xfrm>
          <a:prstGeom prst="rect">
            <a:avLst/>
          </a:prstGeom>
        </p:spPr>
      </p:pic>
      <p:pic>
        <p:nvPicPr>
          <p:cNvPr id="4" name="object 4"/>
          <p:cNvPicPr/>
          <p:nvPr/>
        </p:nvPicPr>
        <p:blipFill>
          <a:blip r:embed="rId3" cstate="print"/>
          <a:stretch>
            <a:fillRect/>
          </a:stretch>
        </p:blipFill>
        <p:spPr>
          <a:xfrm>
            <a:off x="5199888" y="27432"/>
            <a:ext cx="1658112" cy="1438655"/>
          </a:xfrm>
          <a:prstGeom prst="rect">
            <a:avLst/>
          </a:prstGeom>
        </p:spPr>
      </p:pic>
      <p:sp>
        <p:nvSpPr>
          <p:cNvPr id="5" name="object 5"/>
          <p:cNvSpPr txBox="1">
            <a:spLocks noGrp="1"/>
          </p:cNvSpPr>
          <p:nvPr>
            <p:ph type="title"/>
          </p:nvPr>
        </p:nvSpPr>
        <p:spPr>
          <a:xfrm>
            <a:off x="604684" y="515619"/>
            <a:ext cx="1538605" cy="635000"/>
          </a:xfrm>
          <a:prstGeom prst="rect">
            <a:avLst/>
          </a:prstGeom>
        </p:spPr>
        <p:txBody>
          <a:bodyPr vert="horz" wrap="square" lIns="0" tIns="12700" rIns="0" bIns="0" rtlCol="0">
            <a:spAutoFit/>
          </a:bodyPr>
          <a:lstStyle/>
          <a:p>
            <a:pPr marL="12700">
              <a:lnSpc>
                <a:spcPct val="100000"/>
              </a:lnSpc>
              <a:spcBef>
                <a:spcPts val="100"/>
              </a:spcBef>
            </a:pPr>
            <a:r>
              <a:rPr sz="4000" b="0" u="none" dirty="0">
                <a:latin typeface="Amatic SC"/>
                <a:cs typeface="Amatic SC"/>
              </a:rPr>
              <a:t>G</a:t>
            </a:r>
            <a:r>
              <a:rPr sz="4000" b="0" u="none" spc="5" dirty="0">
                <a:latin typeface="Amatic SC"/>
                <a:cs typeface="Amatic SC"/>
              </a:rPr>
              <a:t>o</a:t>
            </a:r>
            <a:r>
              <a:rPr sz="4000" b="0" u="none" dirty="0">
                <a:latin typeface="Amatic SC"/>
                <a:cs typeface="Amatic SC"/>
              </a:rPr>
              <a:t>ver</a:t>
            </a:r>
            <a:r>
              <a:rPr sz="4000" b="0" u="none" spc="-5" dirty="0">
                <a:latin typeface="Amatic SC"/>
                <a:cs typeface="Amatic SC"/>
              </a:rPr>
              <a:t>n</a:t>
            </a:r>
            <a:r>
              <a:rPr sz="4000" b="0" u="none" spc="5" dirty="0">
                <a:latin typeface="Amatic SC"/>
                <a:cs typeface="Amatic SC"/>
              </a:rPr>
              <a:t>o</a:t>
            </a:r>
            <a:r>
              <a:rPr sz="4000" b="0" u="none" dirty="0">
                <a:latin typeface="Amatic SC"/>
                <a:cs typeface="Amatic SC"/>
              </a:rPr>
              <a:t>rs</a:t>
            </a:r>
            <a:endParaRPr sz="4000">
              <a:latin typeface="Amatic SC"/>
              <a:cs typeface="Amatic S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8272271"/>
            <a:ext cx="6858000" cy="1630680"/>
          </a:xfrm>
          <a:prstGeom prst="rect">
            <a:avLst/>
          </a:prstGeom>
        </p:spPr>
      </p:pic>
      <p:sp>
        <p:nvSpPr>
          <p:cNvPr id="4" name="object 4"/>
          <p:cNvSpPr txBox="1">
            <a:spLocks noGrp="1"/>
          </p:cNvSpPr>
          <p:nvPr>
            <p:ph type="title"/>
          </p:nvPr>
        </p:nvSpPr>
        <p:spPr>
          <a:xfrm>
            <a:off x="359006" y="269229"/>
            <a:ext cx="4264661" cy="628377"/>
          </a:xfrm>
          <a:prstGeom prst="rect">
            <a:avLst/>
          </a:prstGeom>
        </p:spPr>
        <p:txBody>
          <a:bodyPr vert="horz" wrap="square" lIns="0" tIns="12700" rIns="0" bIns="0" rtlCol="0">
            <a:spAutoFit/>
          </a:bodyPr>
          <a:lstStyle/>
          <a:p>
            <a:pPr marL="12700">
              <a:lnSpc>
                <a:spcPct val="100000"/>
              </a:lnSpc>
              <a:spcBef>
                <a:spcPts val="100"/>
              </a:spcBef>
            </a:pPr>
            <a:r>
              <a:rPr lang="en-GB" sz="4000" b="0" u="none" spc="-5" dirty="0"/>
              <a:t>Break and lunch time </a:t>
            </a:r>
            <a:endParaRPr sz="4000" dirty="0">
              <a:latin typeface="Amatic SC"/>
              <a:cs typeface="Amatic SC"/>
            </a:endParaRPr>
          </a:p>
        </p:txBody>
      </p:sp>
      <p:pic>
        <p:nvPicPr>
          <p:cNvPr id="7" name="Picture 6">
            <a:extLst>
              <a:ext uri="{FF2B5EF4-FFF2-40B4-BE49-F238E27FC236}">
                <a16:creationId xmlns:a16="http://schemas.microsoft.com/office/drawing/2014/main" id="{D84723CE-5913-0646-822A-01C94C13AA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71" y="3076261"/>
            <a:ext cx="2472210" cy="1648140"/>
          </a:xfrm>
          <a:prstGeom prst="rect">
            <a:avLst/>
          </a:prstGeom>
          <a:effectLst>
            <a:softEdge rad="106709"/>
          </a:effectLst>
        </p:spPr>
      </p:pic>
      <p:sp>
        <p:nvSpPr>
          <p:cNvPr id="8" name="TextBox 7">
            <a:extLst>
              <a:ext uri="{FF2B5EF4-FFF2-40B4-BE49-F238E27FC236}">
                <a16:creationId xmlns:a16="http://schemas.microsoft.com/office/drawing/2014/main" id="{D9A92C66-ADFC-BF40-9227-E7FA50F68104}"/>
              </a:ext>
            </a:extLst>
          </p:cNvPr>
          <p:cNvSpPr txBox="1"/>
          <p:nvPr/>
        </p:nvSpPr>
        <p:spPr>
          <a:xfrm>
            <a:off x="170571" y="999320"/>
            <a:ext cx="3527194" cy="2339102"/>
          </a:xfrm>
          <a:prstGeom prst="rect">
            <a:avLst/>
          </a:prstGeom>
          <a:noFill/>
        </p:spPr>
        <p:txBody>
          <a:bodyPr wrap="square" rtlCol="0">
            <a:spAutoFit/>
          </a:bodyPr>
          <a:lstStyle/>
          <a:p>
            <a:r>
              <a:rPr lang="en-GB" sz="1600" b="1" dirty="0">
                <a:solidFill>
                  <a:schemeClr val="tx2"/>
                </a:solidFill>
                <a:latin typeface="Arial" panose="020B0604020202020204" pitchFamily="34" charset="0"/>
                <a:cs typeface="Arial" panose="020B0604020202020204" pitchFamily="34" charset="0"/>
              </a:rPr>
              <a:t>Active Break Times </a:t>
            </a:r>
          </a:p>
          <a:p>
            <a:r>
              <a:rPr lang="en-GB" sz="1600" dirty="0">
                <a:solidFill>
                  <a:schemeClr val="tx2"/>
                </a:solidFill>
                <a:latin typeface="Arial" panose="020B0604020202020204" pitchFamily="34" charset="0"/>
                <a:cs typeface="Arial" panose="020B0604020202020204" pitchFamily="34" charset="0"/>
              </a:rPr>
              <a:t>Children in Nursery to Year 2 have continual indoor/outdoor access throughout the day. Children from Year 3 to Year 6 start their day with an active start and then have access the outdoor areas during their morning break time and lunchtime. </a:t>
            </a:r>
          </a:p>
          <a:p>
            <a:endParaRPr lang="en-US" dirty="0"/>
          </a:p>
        </p:txBody>
      </p:sp>
      <p:pic>
        <p:nvPicPr>
          <p:cNvPr id="10" name="Picture 9">
            <a:extLst>
              <a:ext uri="{FF2B5EF4-FFF2-40B4-BE49-F238E27FC236}">
                <a16:creationId xmlns:a16="http://schemas.microsoft.com/office/drawing/2014/main" id="{1337EEBB-9E94-6144-ADA6-8A269B9B6F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1398" y="509140"/>
            <a:ext cx="3322799" cy="2215200"/>
          </a:xfrm>
          <a:prstGeom prst="rect">
            <a:avLst/>
          </a:prstGeom>
          <a:effectLst>
            <a:softEdge rad="105816"/>
          </a:effectLst>
        </p:spPr>
      </p:pic>
      <p:sp>
        <p:nvSpPr>
          <p:cNvPr id="11" name="Rectangle 10">
            <a:extLst>
              <a:ext uri="{FF2B5EF4-FFF2-40B4-BE49-F238E27FC236}">
                <a16:creationId xmlns:a16="http://schemas.microsoft.com/office/drawing/2014/main" id="{B8C49527-7350-374A-B6D0-8C1ACEAF6160}"/>
              </a:ext>
            </a:extLst>
          </p:cNvPr>
          <p:cNvSpPr/>
          <p:nvPr/>
        </p:nvSpPr>
        <p:spPr>
          <a:xfrm>
            <a:off x="2590800" y="3219634"/>
            <a:ext cx="4096629" cy="5262979"/>
          </a:xfrm>
          <a:prstGeom prst="rect">
            <a:avLst/>
          </a:prstGeom>
        </p:spPr>
        <p:txBody>
          <a:bodyPr wrap="square">
            <a:spAutoFit/>
          </a:bodyPr>
          <a:lstStyle/>
          <a:p>
            <a:r>
              <a:rPr lang="en-GB" sz="1600" b="1" dirty="0">
                <a:solidFill>
                  <a:schemeClr val="tx2"/>
                </a:solidFill>
                <a:latin typeface="Arial" panose="020B0604020202020204" pitchFamily="34" charset="0"/>
                <a:cs typeface="Arial" panose="020B0604020202020204" pitchFamily="34" charset="0"/>
              </a:rPr>
              <a:t>Drinks, Snacks &amp; Free Milk </a:t>
            </a:r>
            <a:endParaRPr lang="en-GB" sz="1600" dirty="0">
              <a:solidFill>
                <a:schemeClr val="tx2"/>
              </a:solidFill>
              <a:latin typeface="Arial" panose="020B0604020202020204" pitchFamily="34" charset="0"/>
              <a:cs typeface="Arial" panose="020B0604020202020204" pitchFamily="34" charset="0"/>
            </a:endParaRPr>
          </a:p>
          <a:p>
            <a:r>
              <a:rPr lang="en-GB" sz="1600" dirty="0">
                <a:solidFill>
                  <a:schemeClr val="tx2"/>
                </a:solidFill>
                <a:latin typeface="Arial" panose="020B0604020202020204" pitchFamily="34" charset="0"/>
                <a:cs typeface="Arial" panose="020B0604020202020204" pitchFamily="34" charset="0"/>
              </a:rPr>
              <a:t>All children are required to bring a water bottle into school each day. Children are able to access fresh water throughout the day and encouraged to drink regularly. As a Healthy School, we encourage the children to only drink water and milk. </a:t>
            </a:r>
          </a:p>
          <a:p>
            <a:r>
              <a:rPr lang="en-GB" sz="1600" b="1" dirty="0">
                <a:solidFill>
                  <a:schemeClr val="tx2"/>
                </a:solidFill>
                <a:latin typeface="Arial" panose="020B0604020202020204" pitchFamily="34" charset="0"/>
                <a:cs typeface="Arial" panose="020B0604020202020204" pitchFamily="34" charset="0"/>
              </a:rPr>
              <a:t>Nursery-Year 2 </a:t>
            </a:r>
            <a:r>
              <a:rPr lang="en-GB" sz="1600" dirty="0">
                <a:solidFill>
                  <a:schemeClr val="tx2"/>
                </a:solidFill>
                <a:latin typeface="Arial" panose="020B0604020202020204" pitchFamily="34" charset="0"/>
                <a:cs typeface="Arial" panose="020B0604020202020204" pitchFamily="34" charset="0"/>
              </a:rPr>
              <a:t>will have access to continuous healthy snack throughout the morning to ensure that no children goes hungry. The children will also be offered free milk. </a:t>
            </a:r>
          </a:p>
          <a:p>
            <a:r>
              <a:rPr lang="en-GB" sz="1600" dirty="0">
                <a:solidFill>
                  <a:schemeClr val="tx2"/>
                </a:solidFill>
                <a:latin typeface="Arial" panose="020B0604020202020204" pitchFamily="34" charset="0"/>
                <a:cs typeface="Arial" panose="020B0604020202020204" pitchFamily="34" charset="0"/>
              </a:rPr>
              <a:t>For </a:t>
            </a:r>
            <a:r>
              <a:rPr lang="en-GB" sz="1600" b="1" dirty="0">
                <a:solidFill>
                  <a:schemeClr val="tx2"/>
                </a:solidFill>
                <a:latin typeface="Arial" panose="020B0604020202020204" pitchFamily="34" charset="0"/>
                <a:cs typeface="Arial" panose="020B0604020202020204" pitchFamily="34" charset="0"/>
              </a:rPr>
              <a:t>Year 3 </a:t>
            </a:r>
            <a:r>
              <a:rPr lang="en-GB" sz="1600" dirty="0">
                <a:solidFill>
                  <a:schemeClr val="tx2"/>
                </a:solidFill>
                <a:latin typeface="Arial" panose="020B0604020202020204" pitchFamily="34" charset="0"/>
                <a:cs typeface="Arial" panose="020B0604020202020204" pitchFamily="34" charset="0"/>
              </a:rPr>
              <a:t>and </a:t>
            </a:r>
            <a:r>
              <a:rPr lang="en-GB" sz="1600" b="1" dirty="0">
                <a:solidFill>
                  <a:schemeClr val="tx2"/>
                </a:solidFill>
                <a:latin typeface="Arial" panose="020B0604020202020204" pitchFamily="34" charset="0"/>
                <a:cs typeface="Arial" panose="020B0604020202020204" pitchFamily="34" charset="0"/>
              </a:rPr>
              <a:t>Year 6 </a:t>
            </a:r>
            <a:r>
              <a:rPr lang="en-GB" sz="1600" dirty="0">
                <a:solidFill>
                  <a:schemeClr val="tx2"/>
                </a:solidFill>
                <a:latin typeface="Arial" panose="020B0604020202020204" pitchFamily="34" charset="0"/>
                <a:cs typeface="Arial" panose="020B0604020202020204" pitchFamily="34" charset="0"/>
              </a:rPr>
              <a:t>there is a break during the morning session with snack available. We ask that parents make a contribution of £1 a week and this can be paid for the term via parent pay. You may also wish to send fruit for your child to eat at playtime. A healthy cereal bar is permitted, but please note that it should not contain chocolate</a:t>
            </a:r>
          </a:p>
        </p:txBody>
      </p:sp>
      <p:sp>
        <p:nvSpPr>
          <p:cNvPr id="12" name="TextBox 11">
            <a:extLst>
              <a:ext uri="{FF2B5EF4-FFF2-40B4-BE49-F238E27FC236}">
                <a16:creationId xmlns:a16="http://schemas.microsoft.com/office/drawing/2014/main" id="{BF92A76A-1BCB-5040-B690-38274049842C}"/>
              </a:ext>
            </a:extLst>
          </p:cNvPr>
          <p:cNvSpPr txBox="1"/>
          <p:nvPr/>
        </p:nvSpPr>
        <p:spPr>
          <a:xfrm>
            <a:off x="0" y="4912405"/>
            <a:ext cx="2679940" cy="3077766"/>
          </a:xfrm>
          <a:prstGeom prst="rect">
            <a:avLst/>
          </a:prstGeom>
          <a:noFill/>
        </p:spPr>
        <p:txBody>
          <a:bodyPr wrap="square" rtlCol="0">
            <a:spAutoFit/>
          </a:bodyPr>
          <a:lstStyle/>
          <a:p>
            <a:r>
              <a:rPr lang="en-GB" sz="1600" b="1" dirty="0">
                <a:solidFill>
                  <a:schemeClr val="tx2"/>
                </a:solidFill>
                <a:latin typeface="Arial" panose="020B0604020202020204" pitchFamily="34" charset="0"/>
                <a:cs typeface="Arial" panose="020B0604020202020204" pitchFamily="34" charset="0"/>
              </a:rPr>
              <a:t>Food and Growing </a:t>
            </a:r>
          </a:p>
          <a:p>
            <a:r>
              <a:rPr lang="en-GB" sz="1600" dirty="0">
                <a:solidFill>
                  <a:schemeClr val="tx2"/>
                </a:solidFill>
                <a:latin typeface="Arial" panose="020B0604020202020204" pitchFamily="34" charset="0"/>
                <a:cs typeface="Arial" panose="020B0604020202020204" pitchFamily="34" charset="0"/>
              </a:rPr>
              <a:t>We take the importance of food very seriously and a big part of our </a:t>
            </a:r>
            <a:r>
              <a:rPr lang="en-GB" sz="1600" b="1" dirty="0">
                <a:solidFill>
                  <a:schemeClr val="tx2"/>
                </a:solidFill>
                <a:latin typeface="Arial" panose="020B0604020202020204" pitchFamily="34" charset="0"/>
                <a:cs typeface="Arial" panose="020B0604020202020204" pitchFamily="34" charset="0"/>
              </a:rPr>
              <a:t>health and well-being </a:t>
            </a:r>
            <a:r>
              <a:rPr lang="en-GB" sz="1600" dirty="0">
                <a:solidFill>
                  <a:schemeClr val="tx2"/>
                </a:solidFill>
                <a:latin typeface="Arial" panose="020B0604020202020204" pitchFamily="34" charset="0"/>
                <a:cs typeface="Arial" panose="020B0604020202020204" pitchFamily="34" charset="0"/>
              </a:rPr>
              <a:t>curriculum is to ensure that the children learn about health choices and nutrition. Cooking and understanding food is therefore a big part of daily life. </a:t>
            </a:r>
            <a:endParaRPr lang="en-GB" sz="1600" b="1" dirty="0">
              <a:solidFill>
                <a:schemeClr val="tx2"/>
              </a:solidFill>
              <a:latin typeface="Arial" panose="020B0604020202020204" pitchFamily="34" charset="0"/>
              <a:cs typeface="Arial" panose="020B0604020202020204" pitchFamily="34" charset="0"/>
            </a:endParaRPr>
          </a:p>
          <a:p>
            <a:endParaRPr lang="en-US" dirty="0"/>
          </a:p>
        </p:txBody>
      </p:sp>
      <p:pic>
        <p:nvPicPr>
          <p:cNvPr id="16" name="Picture 15" descr="A picture containing indoor, person, wall, bedclothes&#10;&#10;Description automatically generated">
            <a:extLst>
              <a:ext uri="{FF2B5EF4-FFF2-40B4-BE49-F238E27FC236}">
                <a16:creationId xmlns:a16="http://schemas.microsoft.com/office/drawing/2014/main" id="{1839A398-816A-DC41-8812-00304C1A97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200" y="7619828"/>
            <a:ext cx="2388600" cy="1650319"/>
          </a:xfrm>
          <a:prstGeom prst="rect">
            <a:avLst/>
          </a:prstGeom>
          <a:effectLst>
            <a:softEdge rad="145653"/>
          </a:effectLst>
        </p:spPr>
      </p:pic>
    </p:spTree>
    <p:extLst>
      <p:ext uri="{BB962C8B-B14F-4D97-AF65-F5344CB8AC3E}">
        <p14:creationId xmlns:p14="http://schemas.microsoft.com/office/powerpoint/2010/main" val="2719151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8272271"/>
            <a:ext cx="6858000" cy="1630680"/>
          </a:xfrm>
          <a:prstGeom prst="rect">
            <a:avLst/>
          </a:prstGeom>
        </p:spPr>
      </p:pic>
      <p:sp>
        <p:nvSpPr>
          <p:cNvPr id="4" name="object 4"/>
          <p:cNvSpPr txBox="1">
            <a:spLocks noGrp="1"/>
          </p:cNvSpPr>
          <p:nvPr>
            <p:ph type="title"/>
          </p:nvPr>
        </p:nvSpPr>
        <p:spPr>
          <a:xfrm>
            <a:off x="246367" y="155926"/>
            <a:ext cx="4264661" cy="628377"/>
          </a:xfrm>
          <a:prstGeom prst="rect">
            <a:avLst/>
          </a:prstGeom>
        </p:spPr>
        <p:txBody>
          <a:bodyPr vert="horz" wrap="square" lIns="0" tIns="12700" rIns="0" bIns="0" rtlCol="0">
            <a:spAutoFit/>
          </a:bodyPr>
          <a:lstStyle/>
          <a:p>
            <a:pPr marL="12700">
              <a:lnSpc>
                <a:spcPct val="100000"/>
              </a:lnSpc>
              <a:spcBef>
                <a:spcPts val="100"/>
              </a:spcBef>
            </a:pPr>
            <a:r>
              <a:rPr lang="en-GB" sz="4000" b="0" u="none" spc="-5" dirty="0"/>
              <a:t>lunch time </a:t>
            </a:r>
            <a:endParaRPr sz="4000" dirty="0">
              <a:latin typeface="Amatic SC"/>
              <a:cs typeface="Amatic SC"/>
            </a:endParaRPr>
          </a:p>
        </p:txBody>
      </p:sp>
      <p:sp>
        <p:nvSpPr>
          <p:cNvPr id="12" name="TextBox 11">
            <a:extLst>
              <a:ext uri="{FF2B5EF4-FFF2-40B4-BE49-F238E27FC236}">
                <a16:creationId xmlns:a16="http://schemas.microsoft.com/office/drawing/2014/main" id="{BF92A76A-1BCB-5040-B690-38274049842C}"/>
              </a:ext>
            </a:extLst>
          </p:cNvPr>
          <p:cNvSpPr txBox="1"/>
          <p:nvPr/>
        </p:nvSpPr>
        <p:spPr>
          <a:xfrm>
            <a:off x="197405" y="799617"/>
            <a:ext cx="6458653" cy="5970865"/>
          </a:xfrm>
          <a:prstGeom prst="rect">
            <a:avLst/>
          </a:prstGeom>
          <a:noFill/>
        </p:spPr>
        <p:txBody>
          <a:bodyPr wrap="square" rtlCol="0">
            <a:spAutoFit/>
          </a:bodyPr>
          <a:lstStyle/>
          <a:p>
            <a:r>
              <a:rPr lang="en-GB" sz="1400" b="1" dirty="0">
                <a:solidFill>
                  <a:schemeClr val="tx2"/>
                </a:solidFill>
                <a:latin typeface="Arial" panose="020B0604020202020204" pitchFamily="34" charset="0"/>
                <a:cs typeface="Arial" panose="020B0604020202020204" pitchFamily="34" charset="0"/>
              </a:rPr>
              <a:t>Healthy Lunch </a:t>
            </a:r>
          </a:p>
          <a:p>
            <a:r>
              <a:rPr lang="en-GB" sz="1400" dirty="0">
                <a:solidFill>
                  <a:schemeClr val="tx2"/>
                </a:solidFill>
                <a:latin typeface="Arial" panose="020B0604020202020204" pitchFamily="34" charset="0"/>
                <a:cs typeface="Arial" panose="020B0604020202020204" pitchFamily="34" charset="0"/>
              </a:rPr>
              <a:t>Rec-Year 2 children now have a free school lunch provided for them daily by the Welsh Government. We place considerable emphasis on the importance </a:t>
            </a:r>
          </a:p>
          <a:p>
            <a:r>
              <a:rPr lang="en-GB" sz="1400" dirty="0">
                <a:solidFill>
                  <a:schemeClr val="tx2"/>
                </a:solidFill>
                <a:latin typeface="Arial" panose="020B0604020202020204" pitchFamily="34" charset="0"/>
                <a:cs typeface="Arial" panose="020B0604020202020204" pitchFamily="34" charset="0"/>
              </a:rPr>
              <a:t>of food and we recognise the opportunity it gives children to socialise and interact whether they have a school meal or bring a packed lunch. School staff and midday supervisors care for the children during this time and will encourage all children to eat their meals, interact with each other. </a:t>
            </a:r>
          </a:p>
          <a:p>
            <a:r>
              <a:rPr lang="en-GB" sz="1400" dirty="0">
                <a:solidFill>
                  <a:schemeClr val="tx2"/>
                </a:solidFill>
                <a:latin typeface="Arial" panose="020B0604020202020204" pitchFamily="34" charset="0"/>
                <a:cs typeface="Arial" panose="020B0604020202020204" pitchFamily="34" charset="0"/>
              </a:rPr>
              <a:t>Our school meals are managed by Big Fresh and we have an excellent kitchen staff including head chef Felix who plays a big part in school life. We change the menu regularly to ensure that it is seasonal and reflects feedback from our children and parents. </a:t>
            </a:r>
          </a:p>
          <a:p>
            <a:r>
              <a:rPr lang="en-GB" sz="1400" dirty="0">
                <a:solidFill>
                  <a:schemeClr val="tx2"/>
                </a:solidFill>
                <a:latin typeface="Arial" panose="020B0604020202020204" pitchFamily="34" charset="0"/>
                <a:cs typeface="Arial" panose="020B0604020202020204" pitchFamily="34" charset="0"/>
              </a:rPr>
              <a:t>We offer a secure payment system for school meals called ParentPay. ParentPay allows parents to make payments to a secure online account, accessed by a unique username and password. Parents will receive these unique usernames and passwords at the start of the school year.  All school meals must be booked and paid for online, via ParentPay, in advance. All pupils will be provided with a copy of the School Menu to enable parents to make informed choices. Please advise the school if your child develops a food allergy, or has any other dietary requirements, for example, vegetarian, Halal, etc. </a:t>
            </a:r>
          </a:p>
          <a:p>
            <a:r>
              <a:rPr lang="en-GB" sz="1400" dirty="0">
                <a:solidFill>
                  <a:schemeClr val="tx2"/>
                </a:solidFill>
                <a:latin typeface="Arial" panose="020B0604020202020204" pitchFamily="34" charset="0"/>
                <a:cs typeface="Arial" panose="020B0604020202020204" pitchFamily="34" charset="0"/>
              </a:rPr>
              <a:t>Some parents prefer to provide a packed lunch and drink for their child. When this is the case we would request, for safety reasons, that you do not provide drinks in either cans or glass bottles. As we are a “Healthy School” we would encourage parents to provide a healthy and nutritious packed lunch.  </a:t>
            </a:r>
            <a:r>
              <a:rPr lang="en-GB" sz="1400" b="1" dirty="0">
                <a:solidFill>
                  <a:schemeClr val="tx2"/>
                </a:solidFill>
                <a:latin typeface="Arial" panose="020B0604020202020204" pitchFamily="34" charset="0"/>
                <a:cs typeface="Arial" panose="020B0604020202020204" pitchFamily="34" charset="0"/>
              </a:rPr>
              <a:t>Anything with nuts is not permitted due to children with nut allergies. </a:t>
            </a:r>
            <a:endParaRPr lang="en-GB" sz="1400" dirty="0">
              <a:solidFill>
                <a:schemeClr val="tx2"/>
              </a:solidFill>
              <a:latin typeface="Arial" panose="020B0604020202020204" pitchFamily="34" charset="0"/>
              <a:cs typeface="Arial" panose="020B0604020202020204" pitchFamily="34" charset="0"/>
            </a:endParaRPr>
          </a:p>
          <a:p>
            <a:r>
              <a:rPr lang="en-GB" sz="1400" dirty="0">
                <a:solidFill>
                  <a:schemeClr val="tx2"/>
                </a:solidFill>
                <a:latin typeface="Arial" panose="020B0604020202020204" pitchFamily="34" charset="0"/>
                <a:cs typeface="Arial" panose="020B0604020202020204" pitchFamily="34" charset="0"/>
              </a:rPr>
              <a:t>If you are in receipt of certain qualifying benefits, you may be entitled to free school meals. Please contact the school office to find out more. </a:t>
            </a:r>
          </a:p>
          <a:p>
            <a:endParaRPr lang="en-US" dirty="0"/>
          </a:p>
        </p:txBody>
      </p:sp>
      <p:pic>
        <p:nvPicPr>
          <p:cNvPr id="14" name="Picture 13">
            <a:extLst>
              <a:ext uri="{FF2B5EF4-FFF2-40B4-BE49-F238E27FC236}">
                <a16:creationId xmlns:a16="http://schemas.microsoft.com/office/drawing/2014/main" id="{759A77FB-6C4A-E045-9469-2FEFFE2F87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2739" y="6488873"/>
            <a:ext cx="3232704" cy="2155336"/>
          </a:xfrm>
          <a:prstGeom prst="rect">
            <a:avLst/>
          </a:prstGeom>
          <a:effectLst>
            <a:softEdge rad="253851"/>
          </a:effectLst>
        </p:spPr>
      </p:pic>
      <p:pic>
        <p:nvPicPr>
          <p:cNvPr id="6146" name="Picture 2" descr="Big Fresh Catering - Food Vale">
            <a:extLst>
              <a:ext uri="{FF2B5EF4-FFF2-40B4-BE49-F238E27FC236}">
                <a16:creationId xmlns:a16="http://schemas.microsoft.com/office/drawing/2014/main" id="{8BE25ABF-B8D8-2C40-B9C1-6DB8954BB3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9091" y="162292"/>
            <a:ext cx="2141567" cy="856627"/>
          </a:xfrm>
          <a:prstGeom prst="rect">
            <a:avLst/>
          </a:prstGeom>
          <a:noFill/>
          <a:ln>
            <a:solidFill>
              <a:schemeClr val="accent1"/>
            </a:solidFill>
          </a:ln>
          <a:effectLst>
            <a:softEdge rad="37901"/>
          </a:effectLst>
          <a:extLst>
            <a:ext uri="{909E8E84-426E-40DD-AFC4-6F175D3DCCD1}">
              <a14:hiddenFill xmlns:a14="http://schemas.microsoft.com/office/drawing/2010/main">
                <a:solidFill>
                  <a:srgbClr val="FFFFFF"/>
                </a:solidFill>
              </a14:hiddenFill>
            </a:ext>
          </a:extLst>
        </p:spPr>
      </p:pic>
      <p:pic>
        <p:nvPicPr>
          <p:cNvPr id="15" name="Picture 14" descr="Text&#10;&#10;Description automatically generated">
            <a:extLst>
              <a:ext uri="{FF2B5EF4-FFF2-40B4-BE49-F238E27FC236}">
                <a16:creationId xmlns:a16="http://schemas.microsoft.com/office/drawing/2014/main" id="{52C3DA58-ECFE-7644-B252-38F099E7B0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080" y="6488873"/>
            <a:ext cx="2349720" cy="3254934"/>
          </a:xfrm>
          <a:prstGeom prst="rect">
            <a:avLst/>
          </a:prstGeom>
          <a:ln w="38100">
            <a:solidFill>
              <a:schemeClr val="tx2"/>
            </a:solidFill>
          </a:ln>
        </p:spPr>
      </p:pic>
      <p:sp>
        <p:nvSpPr>
          <p:cNvPr id="2" name="TextBox 1">
            <a:extLst>
              <a:ext uri="{FF2B5EF4-FFF2-40B4-BE49-F238E27FC236}">
                <a16:creationId xmlns:a16="http://schemas.microsoft.com/office/drawing/2014/main" id="{441BD987-5C4E-1B43-B226-7F094090DB6C}"/>
              </a:ext>
            </a:extLst>
          </p:cNvPr>
          <p:cNvSpPr txBox="1"/>
          <p:nvPr/>
        </p:nvSpPr>
        <p:spPr>
          <a:xfrm>
            <a:off x="2989862" y="9064607"/>
            <a:ext cx="2998458" cy="738664"/>
          </a:xfrm>
          <a:prstGeom prst="rect">
            <a:avLst/>
          </a:prstGeom>
          <a:noFill/>
        </p:spPr>
        <p:txBody>
          <a:bodyPr wrap="square" rtlCol="0">
            <a:spAutoFit/>
          </a:bodyPr>
          <a:lstStyle/>
          <a:p>
            <a:r>
              <a:rPr lang="en-US" sz="1400" dirty="0">
                <a:solidFill>
                  <a:schemeClr val="tx2"/>
                </a:solidFill>
                <a:latin typeface="Arial" panose="020B0604020202020204" pitchFamily="34" charset="0"/>
                <a:cs typeface="Arial" panose="020B0604020202020204" pitchFamily="34" charset="0"/>
              </a:rPr>
              <a:t>This leaflet is available to give you an idea of what should be in a healthy packed lunch box. </a:t>
            </a:r>
          </a:p>
        </p:txBody>
      </p:sp>
      <p:pic>
        <p:nvPicPr>
          <p:cNvPr id="6147" name="Picture 3" descr="page11image351348528">
            <a:extLst>
              <a:ext uri="{FF2B5EF4-FFF2-40B4-BE49-F238E27FC236}">
                <a16:creationId xmlns:a16="http://schemas.microsoft.com/office/drawing/2014/main" id="{C9CE8233-3985-9846-95F0-F80F30AE6E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651500" cy="19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305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272271"/>
            <a:ext cx="6858000" cy="1630680"/>
          </a:xfrm>
          <a:prstGeom prst="rect">
            <a:avLst/>
          </a:prstGeom>
        </p:spPr>
      </p:pic>
      <p:pic>
        <p:nvPicPr>
          <p:cNvPr id="3" name="object 3"/>
          <p:cNvPicPr/>
          <p:nvPr/>
        </p:nvPicPr>
        <p:blipFill>
          <a:blip r:embed="rId3" cstate="print"/>
          <a:stretch>
            <a:fillRect/>
          </a:stretch>
        </p:blipFill>
        <p:spPr>
          <a:xfrm>
            <a:off x="5199888" y="495300"/>
            <a:ext cx="1658112" cy="1438655"/>
          </a:xfrm>
          <a:prstGeom prst="rect">
            <a:avLst/>
          </a:prstGeom>
        </p:spPr>
      </p:pic>
      <p:sp>
        <p:nvSpPr>
          <p:cNvPr id="4" name="object 4"/>
          <p:cNvSpPr txBox="1"/>
          <p:nvPr/>
        </p:nvSpPr>
        <p:spPr>
          <a:xfrm>
            <a:off x="78739" y="495300"/>
            <a:ext cx="6694170" cy="9069406"/>
          </a:xfrm>
          <a:prstGeom prst="rect">
            <a:avLst/>
          </a:prstGeom>
        </p:spPr>
        <p:txBody>
          <a:bodyPr vert="horz" wrap="square" lIns="0" tIns="12700" rIns="0" bIns="0" rtlCol="0">
            <a:spAutoFit/>
          </a:bodyPr>
          <a:lstStyle/>
          <a:p>
            <a:pPr marL="12700">
              <a:lnSpc>
                <a:spcPct val="100000"/>
              </a:lnSpc>
              <a:spcBef>
                <a:spcPts val="100"/>
              </a:spcBef>
            </a:pPr>
            <a:r>
              <a:rPr sz="2800" b="1" spc="-5" dirty="0">
                <a:solidFill>
                  <a:srgbClr val="005493"/>
                </a:solidFill>
                <a:latin typeface="Amatic SC"/>
                <a:cs typeface="Amatic SC"/>
              </a:rPr>
              <a:t>ALN</a:t>
            </a:r>
            <a:r>
              <a:rPr lang="en-GB" sz="2800" b="1" spc="-5" dirty="0">
                <a:solidFill>
                  <a:srgbClr val="005493"/>
                </a:solidFill>
                <a:latin typeface="Amatic SC"/>
                <a:cs typeface="Amatic SC"/>
              </a:rPr>
              <a:t>- Our Vision is for every child to reach their full potential!</a:t>
            </a:r>
          </a:p>
          <a:p>
            <a:pPr marL="12700">
              <a:lnSpc>
                <a:spcPct val="100000"/>
              </a:lnSpc>
              <a:spcBef>
                <a:spcPts val="100"/>
              </a:spcBef>
            </a:pPr>
            <a:r>
              <a:rPr sz="1200" dirty="0">
                <a:solidFill>
                  <a:srgbClr val="005493"/>
                </a:solidFill>
                <a:latin typeface="Comic Neue Angular"/>
                <a:cs typeface="Comic Neue Angular"/>
              </a:rPr>
              <a:t>As</a:t>
            </a:r>
            <a:r>
              <a:rPr sz="1200" spc="5" dirty="0">
                <a:solidFill>
                  <a:srgbClr val="005493"/>
                </a:solidFill>
                <a:latin typeface="Comic Neue Angular"/>
                <a:cs typeface="Comic Neue Angular"/>
              </a:rPr>
              <a:t> </a:t>
            </a:r>
            <a:r>
              <a:rPr sz="1200" dirty="0">
                <a:solidFill>
                  <a:srgbClr val="005493"/>
                </a:solidFill>
                <a:latin typeface="Comic Neue Angular"/>
                <a:cs typeface="Comic Neue Angular"/>
              </a:rPr>
              <a:t>a </a:t>
            </a:r>
            <a:r>
              <a:rPr sz="1200" spc="-5" dirty="0">
                <a:solidFill>
                  <a:srgbClr val="005493"/>
                </a:solidFill>
                <a:latin typeface="Comic Neue Angular"/>
                <a:cs typeface="Comic Neue Angular"/>
              </a:rPr>
              <a:t>school</a:t>
            </a:r>
            <a:r>
              <a:rPr sz="1200" spc="10" dirty="0">
                <a:solidFill>
                  <a:srgbClr val="005493"/>
                </a:solidFill>
                <a:latin typeface="Comic Neue Angular"/>
                <a:cs typeface="Comic Neue Angular"/>
              </a:rPr>
              <a:t> </a:t>
            </a:r>
            <a:r>
              <a:rPr sz="1200" dirty="0">
                <a:solidFill>
                  <a:srgbClr val="005493"/>
                </a:solidFill>
                <a:latin typeface="Comic Neue Angular"/>
                <a:cs typeface="Comic Neue Angular"/>
              </a:rPr>
              <a:t>we</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ensure</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the</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needs</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of</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all</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children</a:t>
            </a:r>
            <a:r>
              <a:rPr sz="1200" dirty="0">
                <a:solidFill>
                  <a:srgbClr val="005493"/>
                </a:solidFill>
                <a:latin typeface="Comic Neue Angular"/>
                <a:cs typeface="Comic Neue Angular"/>
              </a:rPr>
              <a:t> </a:t>
            </a:r>
            <a:r>
              <a:rPr sz="1200" spc="-5" dirty="0">
                <a:solidFill>
                  <a:srgbClr val="005493"/>
                </a:solidFill>
                <a:latin typeface="Comic Neue Angular"/>
                <a:cs typeface="Comic Neue Angular"/>
              </a:rPr>
              <a:t>through</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high</a:t>
            </a:r>
            <a:r>
              <a:rPr sz="1200" dirty="0">
                <a:solidFill>
                  <a:srgbClr val="005493"/>
                </a:solidFill>
                <a:latin typeface="Comic Neue Angular"/>
                <a:cs typeface="Comic Neue Angular"/>
              </a:rPr>
              <a:t> quality</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teaching</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and</a:t>
            </a:r>
            <a:r>
              <a:rPr sz="1200" dirty="0">
                <a:solidFill>
                  <a:srgbClr val="005493"/>
                </a:solidFill>
                <a:latin typeface="Comic Neue Angular"/>
                <a:cs typeface="Comic Neue Angular"/>
              </a:rPr>
              <a:t> </a:t>
            </a:r>
            <a:r>
              <a:rPr sz="1200" spc="-5" dirty="0">
                <a:solidFill>
                  <a:srgbClr val="005493"/>
                </a:solidFill>
                <a:latin typeface="Comic Neue Angular"/>
                <a:cs typeface="Comic Neue Angular"/>
              </a:rPr>
              <a:t>learning</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provision. </a:t>
            </a:r>
            <a:r>
              <a:rPr sz="1200" spc="-380" dirty="0">
                <a:solidFill>
                  <a:srgbClr val="005493"/>
                </a:solidFill>
                <a:latin typeface="Comic Neue Angular"/>
                <a:cs typeface="Comic Neue Angular"/>
              </a:rPr>
              <a:t> </a:t>
            </a:r>
            <a:r>
              <a:rPr sz="1200" dirty="0">
                <a:solidFill>
                  <a:srgbClr val="005493"/>
                </a:solidFill>
                <a:latin typeface="Comic Neue Angular"/>
                <a:cs typeface="Comic Neue Angular"/>
              </a:rPr>
              <a:t>Our</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Universal</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Provision includes:</a:t>
            </a:r>
            <a:endParaRPr sz="1200" dirty="0">
              <a:latin typeface="Comic Neue Angular"/>
              <a:cs typeface="Comic Neue Angular"/>
            </a:endParaRPr>
          </a:p>
          <a:p>
            <a:pPr>
              <a:lnSpc>
                <a:spcPct val="100000"/>
              </a:lnSpc>
              <a:spcBef>
                <a:spcPts val="30"/>
              </a:spcBef>
            </a:pPr>
            <a:endParaRPr sz="1200" dirty="0">
              <a:latin typeface="Comic Neue Angular"/>
              <a:cs typeface="Comic Neue Angular"/>
            </a:endParaRPr>
          </a:p>
          <a:p>
            <a:pPr marL="184150" indent="-171450">
              <a:lnSpc>
                <a:spcPts val="1415"/>
              </a:lnSpc>
              <a:buFont typeface="Arial"/>
              <a:buChar char="•"/>
              <a:tabLst>
                <a:tab pos="184150" algn="l"/>
              </a:tabLst>
            </a:pPr>
            <a:r>
              <a:rPr sz="1200" spc="-5" dirty="0">
                <a:solidFill>
                  <a:srgbClr val="005493"/>
                </a:solidFill>
                <a:latin typeface="Comic Neue Angular"/>
                <a:cs typeface="Comic Neue Angular"/>
              </a:rPr>
              <a:t>whole</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class</a:t>
            </a:r>
            <a:r>
              <a:rPr sz="1200" spc="-15" dirty="0">
                <a:solidFill>
                  <a:srgbClr val="005493"/>
                </a:solidFill>
                <a:latin typeface="Comic Neue Angular"/>
                <a:cs typeface="Comic Neue Angular"/>
              </a:rPr>
              <a:t> </a:t>
            </a:r>
            <a:r>
              <a:rPr sz="1200" spc="-5" dirty="0">
                <a:solidFill>
                  <a:srgbClr val="005493"/>
                </a:solidFill>
                <a:latin typeface="Comic Neue Angular"/>
                <a:cs typeface="Comic Neue Angular"/>
              </a:rPr>
              <a:t>teaching</a:t>
            </a:r>
            <a:endParaRPr sz="1200" dirty="0">
              <a:latin typeface="Comic Neue Angular"/>
              <a:cs typeface="Comic Neue Angular"/>
            </a:endParaRPr>
          </a:p>
          <a:p>
            <a:pPr marL="184150" indent="-171450">
              <a:lnSpc>
                <a:spcPts val="1415"/>
              </a:lnSpc>
              <a:buFont typeface="Arial"/>
              <a:buChar char="•"/>
              <a:tabLst>
                <a:tab pos="184150" algn="l"/>
              </a:tabLst>
            </a:pPr>
            <a:r>
              <a:rPr sz="1200" dirty="0">
                <a:solidFill>
                  <a:srgbClr val="005493"/>
                </a:solidFill>
                <a:latin typeface="Comic Neue Angular"/>
                <a:cs typeface="Comic Neue Angular"/>
              </a:rPr>
              <a:t>effective</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differentiation</a:t>
            </a:r>
            <a:endParaRPr sz="1200" dirty="0">
              <a:latin typeface="Comic Neue Angular"/>
              <a:cs typeface="Comic Neue Angular"/>
            </a:endParaRPr>
          </a:p>
          <a:p>
            <a:pPr marL="184150" indent="-171450">
              <a:lnSpc>
                <a:spcPts val="1415"/>
              </a:lnSpc>
              <a:spcBef>
                <a:spcPts val="75"/>
              </a:spcBef>
              <a:buFont typeface="Arial"/>
              <a:buChar char="•"/>
              <a:tabLst>
                <a:tab pos="184150" algn="l"/>
              </a:tabLst>
            </a:pPr>
            <a:r>
              <a:rPr sz="1200" spc="-5" dirty="0">
                <a:solidFill>
                  <a:srgbClr val="005493"/>
                </a:solidFill>
                <a:latin typeface="Comic Neue Angular"/>
                <a:cs typeface="Comic Neue Angular"/>
              </a:rPr>
              <a:t>collaborative</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group</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work</a:t>
            </a:r>
            <a:endParaRPr sz="1200" dirty="0">
              <a:latin typeface="Comic Neue Angular"/>
              <a:cs typeface="Comic Neue Angular"/>
            </a:endParaRPr>
          </a:p>
          <a:p>
            <a:pPr marL="184150" indent="-171450">
              <a:lnSpc>
                <a:spcPts val="1390"/>
              </a:lnSpc>
              <a:buFont typeface="Arial"/>
              <a:buChar char="•"/>
              <a:tabLst>
                <a:tab pos="184150" algn="l"/>
              </a:tabLst>
            </a:pPr>
            <a:r>
              <a:rPr sz="1200" spc="-5" dirty="0">
                <a:solidFill>
                  <a:srgbClr val="005493"/>
                </a:solidFill>
                <a:latin typeface="Comic Neue Angular"/>
                <a:cs typeface="Comic Neue Angular"/>
              </a:rPr>
              <a:t>individual</a:t>
            </a:r>
            <a:r>
              <a:rPr sz="1200" dirty="0">
                <a:solidFill>
                  <a:srgbClr val="005493"/>
                </a:solidFill>
                <a:latin typeface="Comic Neue Angular"/>
                <a:cs typeface="Comic Neue Angular"/>
              </a:rPr>
              <a:t> </a:t>
            </a:r>
            <a:r>
              <a:rPr sz="1200" spc="-5" dirty="0">
                <a:solidFill>
                  <a:srgbClr val="005493"/>
                </a:solidFill>
                <a:latin typeface="Comic Neue Angular"/>
                <a:cs typeface="Comic Neue Angular"/>
              </a:rPr>
              <a:t>and</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small</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group</a:t>
            </a:r>
            <a:r>
              <a:rPr sz="1200" dirty="0">
                <a:solidFill>
                  <a:srgbClr val="005493"/>
                </a:solidFill>
                <a:latin typeface="Comic Neue Angular"/>
                <a:cs typeface="Comic Neue Angular"/>
              </a:rPr>
              <a:t> </a:t>
            </a:r>
            <a:r>
              <a:rPr sz="1200" spc="-5" dirty="0">
                <a:solidFill>
                  <a:srgbClr val="005493"/>
                </a:solidFill>
                <a:latin typeface="Comic Neue Angular"/>
                <a:cs typeface="Comic Neue Angular"/>
              </a:rPr>
              <a:t>interventions</a:t>
            </a:r>
            <a:endParaRPr sz="1200" dirty="0">
              <a:latin typeface="Comic Neue Angular"/>
              <a:cs typeface="Comic Neue Angular"/>
            </a:endParaRPr>
          </a:p>
          <a:p>
            <a:pPr marL="184150" indent="-171450">
              <a:lnSpc>
                <a:spcPts val="1415"/>
              </a:lnSpc>
              <a:buFont typeface="Arial"/>
              <a:buChar char="•"/>
              <a:tabLst>
                <a:tab pos="184150" algn="l"/>
              </a:tabLst>
            </a:pPr>
            <a:r>
              <a:rPr sz="1200" spc="-5" dirty="0">
                <a:solidFill>
                  <a:srgbClr val="005493"/>
                </a:solidFill>
                <a:latin typeface="Comic Neue Angular"/>
                <a:cs typeface="Comic Neue Angular"/>
              </a:rPr>
              <a:t>appropriate</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and reasonable</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adjustments</a:t>
            </a:r>
            <a:r>
              <a:rPr sz="1200" dirty="0">
                <a:solidFill>
                  <a:srgbClr val="005493"/>
                </a:solidFill>
                <a:latin typeface="Comic Neue Angular"/>
                <a:cs typeface="Comic Neue Angular"/>
              </a:rPr>
              <a:t> to</a:t>
            </a:r>
            <a:r>
              <a:rPr sz="1200" spc="-5" dirty="0">
                <a:solidFill>
                  <a:srgbClr val="005493"/>
                </a:solidFill>
                <a:latin typeface="Comic Neue Angular"/>
                <a:cs typeface="Comic Neue Angular"/>
              </a:rPr>
              <a:t> enable</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access</a:t>
            </a:r>
            <a:r>
              <a:rPr sz="1200" dirty="0">
                <a:solidFill>
                  <a:srgbClr val="005493"/>
                </a:solidFill>
                <a:latin typeface="Comic Neue Angular"/>
                <a:cs typeface="Comic Neue Angular"/>
              </a:rPr>
              <a:t> to</a:t>
            </a:r>
            <a:r>
              <a:rPr sz="1200" spc="-5" dirty="0">
                <a:solidFill>
                  <a:srgbClr val="005493"/>
                </a:solidFill>
                <a:latin typeface="Comic Neue Angular"/>
                <a:cs typeface="Comic Neue Angular"/>
              </a:rPr>
              <a:t> the</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school</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environment, </a:t>
            </a:r>
            <a:r>
              <a:rPr sz="1200" dirty="0">
                <a:solidFill>
                  <a:srgbClr val="005493"/>
                </a:solidFill>
                <a:latin typeface="Comic Neue Angular"/>
                <a:cs typeface="Comic Neue Angular"/>
              </a:rPr>
              <a:t>curriculum</a:t>
            </a:r>
            <a:endParaRPr sz="1200" dirty="0">
              <a:latin typeface="Comic Neue Angular"/>
              <a:cs typeface="Comic Neue Angular"/>
            </a:endParaRPr>
          </a:p>
          <a:p>
            <a:pPr marL="184150">
              <a:lnSpc>
                <a:spcPct val="100000"/>
              </a:lnSpc>
              <a:spcBef>
                <a:spcPts val="70"/>
              </a:spcBef>
            </a:pPr>
            <a:r>
              <a:rPr sz="1200" spc="-5" dirty="0">
                <a:solidFill>
                  <a:srgbClr val="005493"/>
                </a:solidFill>
                <a:latin typeface="Comic Neue Angular"/>
                <a:cs typeface="Comic Neue Angular"/>
              </a:rPr>
              <a:t>and</a:t>
            </a:r>
            <a:r>
              <a:rPr sz="1200" spc="-55" dirty="0">
                <a:solidFill>
                  <a:srgbClr val="005493"/>
                </a:solidFill>
                <a:latin typeface="Comic Neue Angular"/>
                <a:cs typeface="Comic Neue Angular"/>
              </a:rPr>
              <a:t> </a:t>
            </a:r>
            <a:r>
              <a:rPr sz="1200" dirty="0">
                <a:solidFill>
                  <a:srgbClr val="005493"/>
                </a:solidFill>
                <a:latin typeface="Comic Neue Angular"/>
                <a:cs typeface="Comic Neue Angular"/>
              </a:rPr>
              <a:t>facilities.</a:t>
            </a:r>
            <a:endParaRPr sz="1200" dirty="0">
              <a:latin typeface="Comic Neue Angular"/>
              <a:cs typeface="Comic Neue Angular"/>
            </a:endParaRPr>
          </a:p>
          <a:p>
            <a:pPr>
              <a:lnSpc>
                <a:spcPct val="100000"/>
              </a:lnSpc>
              <a:spcBef>
                <a:spcPts val="15"/>
              </a:spcBef>
            </a:pPr>
            <a:endParaRPr sz="1250" dirty="0">
              <a:latin typeface="Comic Neue Angular"/>
              <a:cs typeface="Comic Neue Angular"/>
            </a:endParaRPr>
          </a:p>
          <a:p>
            <a:pPr marL="12700" marR="5080">
              <a:lnSpc>
                <a:spcPct val="99400"/>
              </a:lnSpc>
            </a:pPr>
            <a:r>
              <a:rPr sz="1200" spc="-5" dirty="0">
                <a:solidFill>
                  <a:srgbClr val="005493"/>
                </a:solidFill>
                <a:latin typeface="Comic Neue Angular"/>
                <a:cs typeface="Comic Neue Angular"/>
              </a:rPr>
              <a:t>During</a:t>
            </a:r>
            <a:r>
              <a:rPr sz="1200" spc="5" dirty="0">
                <a:solidFill>
                  <a:srgbClr val="005493"/>
                </a:solidFill>
                <a:latin typeface="Comic Neue Angular"/>
                <a:cs typeface="Comic Neue Angular"/>
              </a:rPr>
              <a:t> </a:t>
            </a:r>
            <a:r>
              <a:rPr sz="1200" dirty="0">
                <a:solidFill>
                  <a:srgbClr val="005493"/>
                </a:solidFill>
                <a:latin typeface="Comic Neue Angular"/>
                <a:cs typeface="Comic Neue Angular"/>
              </a:rPr>
              <a:t>their</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time</a:t>
            </a:r>
            <a:r>
              <a:rPr sz="1200" spc="15" dirty="0">
                <a:solidFill>
                  <a:srgbClr val="005493"/>
                </a:solidFill>
                <a:latin typeface="Comic Neue Angular"/>
                <a:cs typeface="Comic Neue Angular"/>
              </a:rPr>
              <a:t> </a:t>
            </a:r>
            <a:r>
              <a:rPr sz="1200" spc="-5" dirty="0">
                <a:solidFill>
                  <a:srgbClr val="005493"/>
                </a:solidFill>
                <a:latin typeface="Comic Neue Angular"/>
                <a:cs typeface="Comic Neue Angular"/>
              </a:rPr>
              <a:t>at</a:t>
            </a:r>
            <a:r>
              <a:rPr sz="1200" spc="15" dirty="0">
                <a:solidFill>
                  <a:srgbClr val="005493"/>
                </a:solidFill>
                <a:latin typeface="Comic Neue Angular"/>
                <a:cs typeface="Comic Neue Angular"/>
              </a:rPr>
              <a:t> </a:t>
            </a:r>
            <a:r>
              <a:rPr sz="1200" spc="-5" dirty="0">
                <a:solidFill>
                  <a:srgbClr val="005493"/>
                </a:solidFill>
                <a:latin typeface="Comic Neue Angular"/>
                <a:cs typeface="Comic Neue Angular"/>
              </a:rPr>
              <a:t>Cadoxton,</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most</a:t>
            </a:r>
            <a:r>
              <a:rPr sz="1200" spc="15" dirty="0">
                <a:solidFill>
                  <a:srgbClr val="005493"/>
                </a:solidFill>
                <a:latin typeface="Comic Neue Angular"/>
                <a:cs typeface="Comic Neue Angular"/>
              </a:rPr>
              <a:t> </a:t>
            </a:r>
            <a:r>
              <a:rPr sz="1200" spc="-5" dirty="0">
                <a:solidFill>
                  <a:srgbClr val="005493"/>
                </a:solidFill>
                <a:latin typeface="Comic Neue Angular"/>
                <a:cs typeface="Comic Neue Angular"/>
              </a:rPr>
              <a:t>children</a:t>
            </a:r>
            <a:r>
              <a:rPr sz="1200" dirty="0">
                <a:solidFill>
                  <a:srgbClr val="005493"/>
                </a:solidFill>
                <a:latin typeface="Comic Neue Angular"/>
                <a:cs typeface="Comic Neue Angular"/>
              </a:rPr>
              <a:t> will</a:t>
            </a:r>
            <a:r>
              <a:rPr sz="1200" spc="15" dirty="0">
                <a:solidFill>
                  <a:srgbClr val="005493"/>
                </a:solidFill>
                <a:latin typeface="Comic Neue Angular"/>
                <a:cs typeface="Comic Neue Angular"/>
              </a:rPr>
              <a:t> </a:t>
            </a:r>
            <a:r>
              <a:rPr sz="1200" spc="-10" dirty="0">
                <a:solidFill>
                  <a:srgbClr val="005493"/>
                </a:solidFill>
                <a:latin typeface="Comic Neue Angular"/>
                <a:cs typeface="Comic Neue Angular"/>
              </a:rPr>
              <a:t>make</a:t>
            </a:r>
            <a:r>
              <a:rPr sz="1200" spc="15" dirty="0">
                <a:solidFill>
                  <a:srgbClr val="005493"/>
                </a:solidFill>
                <a:latin typeface="Comic Neue Angular"/>
                <a:cs typeface="Comic Neue Angular"/>
              </a:rPr>
              <a:t> </a:t>
            </a:r>
            <a:r>
              <a:rPr sz="1200" dirty="0">
                <a:solidFill>
                  <a:srgbClr val="005493"/>
                </a:solidFill>
                <a:latin typeface="Comic Neue Angular"/>
                <a:cs typeface="Comic Neue Angular"/>
              </a:rPr>
              <a:t>expected</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progress</a:t>
            </a:r>
            <a:r>
              <a:rPr sz="1200" spc="10" dirty="0">
                <a:solidFill>
                  <a:srgbClr val="005493"/>
                </a:solidFill>
                <a:latin typeface="Comic Neue Angular"/>
                <a:cs typeface="Comic Neue Angular"/>
              </a:rPr>
              <a:t> </a:t>
            </a:r>
            <a:r>
              <a:rPr sz="1200" dirty="0">
                <a:solidFill>
                  <a:srgbClr val="005493"/>
                </a:solidFill>
                <a:latin typeface="Comic Neue Angular"/>
                <a:cs typeface="Comic Neue Angular"/>
              </a:rPr>
              <a:t>in</a:t>
            </a:r>
            <a:r>
              <a:rPr sz="1200" spc="5" dirty="0">
                <a:solidFill>
                  <a:srgbClr val="005493"/>
                </a:solidFill>
                <a:latin typeface="Comic Neue Angular"/>
                <a:cs typeface="Comic Neue Angular"/>
              </a:rPr>
              <a:t> </a:t>
            </a:r>
            <a:r>
              <a:rPr sz="1200" dirty="0">
                <a:solidFill>
                  <a:srgbClr val="005493"/>
                </a:solidFill>
                <a:latin typeface="Comic Neue Angular"/>
                <a:cs typeface="Comic Neue Angular"/>
              </a:rPr>
              <a:t>their</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learning</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from </a:t>
            </a:r>
            <a:r>
              <a:rPr sz="1200" dirty="0">
                <a:solidFill>
                  <a:srgbClr val="005493"/>
                </a:solidFill>
                <a:latin typeface="Comic Neue Angular"/>
                <a:cs typeface="Comic Neue Angular"/>
              </a:rPr>
              <a:t> their </a:t>
            </a:r>
            <a:r>
              <a:rPr sz="1200" spc="-5" dirty="0">
                <a:solidFill>
                  <a:srgbClr val="005493"/>
                </a:solidFill>
                <a:latin typeface="Comic Neue Angular"/>
                <a:cs typeface="Comic Neue Angular"/>
              </a:rPr>
              <a:t>starting points.</a:t>
            </a:r>
            <a:r>
              <a:rPr sz="1200" dirty="0">
                <a:solidFill>
                  <a:srgbClr val="005493"/>
                </a:solidFill>
                <a:latin typeface="Comic Neue Angular"/>
                <a:cs typeface="Comic Neue Angular"/>
              </a:rPr>
              <a:t> If a </a:t>
            </a:r>
            <a:r>
              <a:rPr sz="1200" spc="-5" dirty="0">
                <a:solidFill>
                  <a:srgbClr val="005493"/>
                </a:solidFill>
                <a:latin typeface="Comic Neue Angular"/>
                <a:cs typeface="Comic Neue Angular"/>
              </a:rPr>
              <a:t>child </a:t>
            </a:r>
            <a:r>
              <a:rPr sz="1200" dirty="0">
                <a:solidFill>
                  <a:srgbClr val="005493"/>
                </a:solidFill>
                <a:latin typeface="Comic Neue Angular"/>
                <a:cs typeface="Comic Neue Angular"/>
              </a:rPr>
              <a:t>is </a:t>
            </a:r>
            <a:r>
              <a:rPr sz="1200" spc="-5" dirty="0">
                <a:solidFill>
                  <a:srgbClr val="005493"/>
                </a:solidFill>
                <a:latin typeface="Comic Neue Angular"/>
                <a:cs typeface="Comic Neue Angular"/>
              </a:rPr>
              <a:t>not progressing, </a:t>
            </a:r>
            <a:r>
              <a:rPr sz="1200" dirty="0">
                <a:solidFill>
                  <a:srgbClr val="005493"/>
                </a:solidFill>
                <a:latin typeface="Comic Neue Angular"/>
                <a:cs typeface="Comic Neue Angular"/>
              </a:rPr>
              <a:t>we will </a:t>
            </a:r>
            <a:r>
              <a:rPr sz="1200" spc="-5" dirty="0">
                <a:solidFill>
                  <a:srgbClr val="005493"/>
                </a:solidFill>
                <a:latin typeface="Comic Neue Angular"/>
                <a:cs typeface="Comic Neue Angular"/>
              </a:rPr>
              <a:t>gather observations, </a:t>
            </a:r>
            <a:r>
              <a:rPr sz="1200" dirty="0">
                <a:solidFill>
                  <a:srgbClr val="005493"/>
                </a:solidFill>
                <a:latin typeface="Comic Neue Angular"/>
                <a:cs typeface="Comic Neue Angular"/>
              </a:rPr>
              <a:t>use </a:t>
            </a:r>
            <a:r>
              <a:rPr sz="1200" spc="-5" dirty="0">
                <a:solidFill>
                  <a:srgbClr val="005493"/>
                </a:solidFill>
                <a:latin typeface="Comic Neue Angular"/>
                <a:cs typeface="Comic Neue Angular"/>
              </a:rPr>
              <a:t>assessment data </a:t>
            </a:r>
            <a:r>
              <a:rPr sz="1200" spc="-385" dirty="0">
                <a:solidFill>
                  <a:srgbClr val="005493"/>
                </a:solidFill>
                <a:latin typeface="Comic Neue Angular"/>
                <a:cs typeface="Comic Neue Angular"/>
              </a:rPr>
              <a:t> </a:t>
            </a:r>
            <a:r>
              <a:rPr sz="1200" spc="-5" dirty="0">
                <a:solidFill>
                  <a:srgbClr val="005493"/>
                </a:solidFill>
                <a:latin typeface="Comic Neue Angular"/>
                <a:cs typeface="Comic Neue Angular"/>
              </a:rPr>
              <a:t>and </a:t>
            </a:r>
            <a:r>
              <a:rPr sz="1200" dirty="0">
                <a:solidFill>
                  <a:srgbClr val="005493"/>
                </a:solidFill>
                <a:latin typeface="Comic Neue Angular"/>
                <a:cs typeface="Comic Neue Angular"/>
              </a:rPr>
              <a:t>seek to </a:t>
            </a:r>
            <a:r>
              <a:rPr sz="1200" spc="-5" dirty="0">
                <a:solidFill>
                  <a:srgbClr val="005493"/>
                </a:solidFill>
                <a:latin typeface="Comic Neue Angular"/>
                <a:cs typeface="Comic Neue Angular"/>
              </a:rPr>
              <a:t>work</a:t>
            </a:r>
            <a:r>
              <a:rPr sz="1200" dirty="0">
                <a:solidFill>
                  <a:srgbClr val="005493"/>
                </a:solidFill>
                <a:latin typeface="Comic Neue Angular"/>
                <a:cs typeface="Comic Neue Angular"/>
              </a:rPr>
              <a:t> in </a:t>
            </a:r>
            <a:r>
              <a:rPr sz="1200" spc="-5" dirty="0">
                <a:solidFill>
                  <a:srgbClr val="005493"/>
                </a:solidFill>
                <a:latin typeface="Comic Neue Angular"/>
                <a:cs typeface="Comic Neue Angular"/>
              </a:rPr>
              <a:t>collaboration</a:t>
            </a:r>
            <a:r>
              <a:rPr sz="1200" dirty="0">
                <a:solidFill>
                  <a:srgbClr val="005493"/>
                </a:solidFill>
                <a:latin typeface="Comic Neue Angular"/>
                <a:cs typeface="Comic Neue Angular"/>
              </a:rPr>
              <a:t> with </a:t>
            </a:r>
            <a:r>
              <a:rPr sz="1200" spc="-5" dirty="0">
                <a:solidFill>
                  <a:srgbClr val="005493"/>
                </a:solidFill>
                <a:latin typeface="Comic Neue Angular"/>
                <a:cs typeface="Comic Neue Angular"/>
              </a:rPr>
              <a:t>outside</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agencies</a:t>
            </a:r>
            <a:r>
              <a:rPr sz="1200" spc="5" dirty="0">
                <a:solidFill>
                  <a:srgbClr val="005493"/>
                </a:solidFill>
                <a:latin typeface="Comic Neue Angular"/>
                <a:cs typeface="Comic Neue Angular"/>
              </a:rPr>
              <a:t> </a:t>
            </a:r>
            <a:r>
              <a:rPr sz="1200" dirty="0">
                <a:solidFill>
                  <a:srgbClr val="005493"/>
                </a:solidFill>
                <a:latin typeface="Comic Neue Angular"/>
                <a:cs typeface="Comic Neue Angular"/>
              </a:rPr>
              <a:t>/</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professionals</a:t>
            </a:r>
            <a:r>
              <a:rPr sz="1200" spc="5" dirty="0">
                <a:solidFill>
                  <a:srgbClr val="005493"/>
                </a:solidFill>
                <a:latin typeface="Comic Neue Angular"/>
                <a:cs typeface="Comic Neue Angular"/>
              </a:rPr>
              <a:t> </a:t>
            </a:r>
            <a:r>
              <a:rPr sz="1200" dirty="0">
                <a:solidFill>
                  <a:srgbClr val="005493"/>
                </a:solidFill>
                <a:latin typeface="Comic Neue Angular"/>
                <a:cs typeface="Comic Neue Angular"/>
              </a:rPr>
              <a:t>to </a:t>
            </a:r>
            <a:r>
              <a:rPr sz="1200" spc="-5" dirty="0">
                <a:solidFill>
                  <a:srgbClr val="005493"/>
                </a:solidFill>
                <a:latin typeface="Comic Neue Angular"/>
                <a:cs typeface="Comic Neue Angular"/>
              </a:rPr>
              <a:t>identify</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any</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additional </a:t>
            </a:r>
            <a:r>
              <a:rPr sz="1200" dirty="0">
                <a:solidFill>
                  <a:srgbClr val="005493"/>
                </a:solidFill>
                <a:latin typeface="Comic Neue Angular"/>
                <a:cs typeface="Comic Neue Angular"/>
              </a:rPr>
              <a:t> </a:t>
            </a:r>
            <a:r>
              <a:rPr sz="1200" spc="-5" dirty="0">
                <a:solidFill>
                  <a:srgbClr val="005493"/>
                </a:solidFill>
                <a:latin typeface="Comic Neue Angular"/>
                <a:cs typeface="Comic Neue Angular"/>
              </a:rPr>
              <a:t>learning</a:t>
            </a:r>
            <a:r>
              <a:rPr sz="1200" dirty="0">
                <a:solidFill>
                  <a:srgbClr val="005493"/>
                </a:solidFill>
                <a:latin typeface="Comic Neue Angular"/>
                <a:cs typeface="Comic Neue Angular"/>
              </a:rPr>
              <a:t> </a:t>
            </a:r>
            <a:r>
              <a:rPr sz="1200" spc="-5" dirty="0">
                <a:solidFill>
                  <a:srgbClr val="005493"/>
                </a:solidFill>
                <a:latin typeface="Comic Neue Angular"/>
                <a:cs typeface="Comic Neue Angular"/>
              </a:rPr>
              <a:t>needs.</a:t>
            </a:r>
            <a:r>
              <a:rPr sz="1200" dirty="0">
                <a:solidFill>
                  <a:srgbClr val="005493"/>
                </a:solidFill>
                <a:latin typeface="Comic Neue Angular"/>
                <a:cs typeface="Comic Neue Angular"/>
              </a:rPr>
              <a:t> A</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wide</a:t>
            </a:r>
            <a:r>
              <a:rPr sz="1200" spc="10" dirty="0">
                <a:solidFill>
                  <a:srgbClr val="005493"/>
                </a:solidFill>
                <a:latin typeface="Comic Neue Angular"/>
                <a:cs typeface="Comic Neue Angular"/>
              </a:rPr>
              <a:t> </a:t>
            </a:r>
            <a:r>
              <a:rPr sz="1200" spc="-10" dirty="0">
                <a:solidFill>
                  <a:srgbClr val="005493"/>
                </a:solidFill>
                <a:latin typeface="Comic Neue Angular"/>
                <a:cs typeface="Comic Neue Angular"/>
              </a:rPr>
              <a:t>range</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of</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evidence</a:t>
            </a:r>
            <a:r>
              <a:rPr sz="1200" spc="10" dirty="0">
                <a:solidFill>
                  <a:srgbClr val="005493"/>
                </a:solidFill>
                <a:latin typeface="Comic Neue Angular"/>
                <a:cs typeface="Comic Neue Angular"/>
              </a:rPr>
              <a:t> </a:t>
            </a:r>
            <a:r>
              <a:rPr sz="1200" dirty="0">
                <a:solidFill>
                  <a:srgbClr val="005493"/>
                </a:solidFill>
                <a:latin typeface="Comic Neue Angular"/>
                <a:cs typeface="Comic Neue Angular"/>
              </a:rPr>
              <a:t>will</a:t>
            </a:r>
            <a:r>
              <a:rPr sz="1200" spc="5" dirty="0">
                <a:solidFill>
                  <a:srgbClr val="005493"/>
                </a:solidFill>
                <a:latin typeface="Comic Neue Angular"/>
                <a:cs typeface="Comic Neue Angular"/>
              </a:rPr>
              <a:t> </a:t>
            </a:r>
            <a:r>
              <a:rPr sz="1200" dirty="0">
                <a:solidFill>
                  <a:srgbClr val="005493"/>
                </a:solidFill>
                <a:latin typeface="Comic Neue Angular"/>
                <a:cs typeface="Comic Neue Angular"/>
              </a:rPr>
              <a:t>be</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gathered</a:t>
            </a:r>
            <a:r>
              <a:rPr sz="1200" dirty="0">
                <a:solidFill>
                  <a:srgbClr val="005493"/>
                </a:solidFill>
                <a:latin typeface="Comic Neue Angular"/>
                <a:cs typeface="Comic Neue Angular"/>
              </a:rPr>
              <a:t> over</a:t>
            </a:r>
            <a:r>
              <a:rPr sz="1200" spc="-5" dirty="0">
                <a:solidFill>
                  <a:srgbClr val="005493"/>
                </a:solidFill>
                <a:latin typeface="Comic Neue Angular"/>
                <a:cs typeface="Comic Neue Angular"/>
              </a:rPr>
              <a:t> </a:t>
            </a:r>
            <a:r>
              <a:rPr sz="1200" dirty="0">
                <a:solidFill>
                  <a:srgbClr val="005493"/>
                </a:solidFill>
                <a:latin typeface="Comic Neue Angular"/>
                <a:cs typeface="Comic Neue Angular"/>
              </a:rPr>
              <a:t>time,</a:t>
            </a:r>
            <a:r>
              <a:rPr sz="1200" spc="-5" dirty="0">
                <a:solidFill>
                  <a:srgbClr val="005493"/>
                </a:solidFill>
                <a:latin typeface="Comic Neue Angular"/>
                <a:cs typeface="Comic Neue Angular"/>
              </a:rPr>
              <a:t> including:</a:t>
            </a:r>
            <a:endParaRPr sz="1200" dirty="0">
              <a:latin typeface="Comic Neue Angular"/>
              <a:cs typeface="Comic Neue Angular"/>
            </a:endParaRPr>
          </a:p>
          <a:p>
            <a:pPr>
              <a:lnSpc>
                <a:spcPct val="100000"/>
              </a:lnSpc>
              <a:spcBef>
                <a:spcPts val="10"/>
              </a:spcBef>
            </a:pPr>
            <a:endParaRPr sz="1250" dirty="0">
              <a:latin typeface="Comic Neue Angular"/>
              <a:cs typeface="Comic Neue Angular"/>
            </a:endParaRPr>
          </a:p>
          <a:p>
            <a:pPr marL="184150" indent="-171450">
              <a:lnSpc>
                <a:spcPts val="1415"/>
              </a:lnSpc>
              <a:buFont typeface="Arial"/>
              <a:buChar char="•"/>
              <a:tabLst>
                <a:tab pos="184150" algn="l"/>
              </a:tabLst>
            </a:pPr>
            <a:r>
              <a:rPr sz="1200" spc="-5" dirty="0">
                <a:solidFill>
                  <a:srgbClr val="005493"/>
                </a:solidFill>
                <a:latin typeface="Comic Neue Angular"/>
                <a:cs typeface="Comic Neue Angular"/>
              </a:rPr>
              <a:t>assessment tools,</a:t>
            </a:r>
            <a:r>
              <a:rPr sz="1200" spc="-15" dirty="0">
                <a:solidFill>
                  <a:srgbClr val="005493"/>
                </a:solidFill>
                <a:latin typeface="Comic Neue Angular"/>
                <a:cs typeface="Comic Neue Angular"/>
              </a:rPr>
              <a:t> </a:t>
            </a:r>
            <a:r>
              <a:rPr sz="1200" spc="-5" dirty="0">
                <a:solidFill>
                  <a:srgbClr val="005493"/>
                </a:solidFill>
                <a:latin typeface="Comic Neue Angular"/>
                <a:cs typeface="Comic Neue Angular"/>
              </a:rPr>
              <a:t>frameworks and</a:t>
            </a:r>
            <a:r>
              <a:rPr sz="1200" spc="-15" dirty="0">
                <a:solidFill>
                  <a:srgbClr val="005493"/>
                </a:solidFill>
                <a:latin typeface="Comic Neue Angular"/>
                <a:cs typeface="Comic Neue Angular"/>
              </a:rPr>
              <a:t> </a:t>
            </a:r>
            <a:r>
              <a:rPr sz="1200" spc="-5" dirty="0">
                <a:solidFill>
                  <a:srgbClr val="005493"/>
                </a:solidFill>
                <a:latin typeface="Comic Neue Angular"/>
                <a:cs typeface="Comic Neue Angular"/>
              </a:rPr>
              <a:t>questionnaires</a:t>
            </a:r>
            <a:endParaRPr sz="1200" dirty="0">
              <a:latin typeface="Comic Neue Angular"/>
              <a:cs typeface="Comic Neue Angular"/>
            </a:endParaRPr>
          </a:p>
          <a:p>
            <a:pPr marL="184150" indent="-171450">
              <a:lnSpc>
                <a:spcPts val="1390"/>
              </a:lnSpc>
              <a:buFont typeface="Arial"/>
              <a:buChar char="•"/>
              <a:tabLst>
                <a:tab pos="184150" algn="l"/>
              </a:tabLst>
            </a:pPr>
            <a:r>
              <a:rPr sz="1200" spc="-5" dirty="0">
                <a:solidFill>
                  <a:srgbClr val="005493"/>
                </a:solidFill>
                <a:latin typeface="Comic Neue Angular"/>
                <a:cs typeface="Comic Neue Angular"/>
              </a:rPr>
              <a:t>standardised</a:t>
            </a:r>
            <a:r>
              <a:rPr sz="1200" spc="-40" dirty="0">
                <a:solidFill>
                  <a:srgbClr val="005493"/>
                </a:solidFill>
                <a:latin typeface="Comic Neue Angular"/>
                <a:cs typeface="Comic Neue Angular"/>
              </a:rPr>
              <a:t> </a:t>
            </a:r>
            <a:r>
              <a:rPr sz="1200" spc="-5" dirty="0">
                <a:solidFill>
                  <a:srgbClr val="005493"/>
                </a:solidFill>
                <a:latin typeface="Comic Neue Angular"/>
                <a:cs typeface="Comic Neue Angular"/>
              </a:rPr>
              <a:t>assessments</a:t>
            </a:r>
            <a:endParaRPr sz="1200" dirty="0">
              <a:latin typeface="Comic Neue Angular"/>
              <a:cs typeface="Comic Neue Angular"/>
            </a:endParaRPr>
          </a:p>
          <a:p>
            <a:pPr marL="184150" indent="-171450">
              <a:lnSpc>
                <a:spcPts val="1415"/>
              </a:lnSpc>
              <a:buFont typeface="Arial"/>
              <a:buChar char="•"/>
              <a:tabLst>
                <a:tab pos="184150" algn="l"/>
              </a:tabLst>
            </a:pPr>
            <a:r>
              <a:rPr sz="1200" spc="-5" dirty="0">
                <a:solidFill>
                  <a:srgbClr val="005493"/>
                </a:solidFill>
                <a:latin typeface="Comic Neue Angular"/>
                <a:cs typeface="Comic Neue Angular"/>
              </a:rPr>
              <a:t>observational</a:t>
            </a:r>
            <a:r>
              <a:rPr sz="1200" spc="-30" dirty="0">
                <a:solidFill>
                  <a:srgbClr val="005493"/>
                </a:solidFill>
                <a:latin typeface="Comic Neue Angular"/>
                <a:cs typeface="Comic Neue Angular"/>
              </a:rPr>
              <a:t> </a:t>
            </a:r>
            <a:r>
              <a:rPr sz="1200" spc="-5" dirty="0">
                <a:solidFill>
                  <a:srgbClr val="005493"/>
                </a:solidFill>
                <a:latin typeface="Comic Neue Angular"/>
                <a:cs typeface="Comic Neue Angular"/>
              </a:rPr>
              <a:t>data</a:t>
            </a:r>
            <a:endParaRPr sz="1200" dirty="0">
              <a:latin typeface="Comic Neue Angular"/>
              <a:cs typeface="Comic Neue Angular"/>
            </a:endParaRPr>
          </a:p>
          <a:p>
            <a:pPr marL="184150" indent="-171450">
              <a:lnSpc>
                <a:spcPts val="1415"/>
              </a:lnSpc>
              <a:spcBef>
                <a:spcPts val="75"/>
              </a:spcBef>
              <a:buFont typeface="Arial"/>
              <a:buChar char="•"/>
              <a:tabLst>
                <a:tab pos="184150" algn="l"/>
              </a:tabLst>
            </a:pPr>
            <a:r>
              <a:rPr sz="1200" spc="-5" dirty="0">
                <a:solidFill>
                  <a:srgbClr val="005493"/>
                </a:solidFill>
                <a:latin typeface="Comic Neue Angular"/>
                <a:cs typeface="Comic Neue Angular"/>
              </a:rPr>
              <a:t>formative assessments of</a:t>
            </a:r>
            <a:r>
              <a:rPr sz="1200" dirty="0">
                <a:solidFill>
                  <a:srgbClr val="005493"/>
                </a:solidFill>
                <a:latin typeface="Comic Neue Angular"/>
                <a:cs typeface="Comic Neue Angular"/>
              </a:rPr>
              <a:t> </a:t>
            </a:r>
            <a:r>
              <a:rPr sz="1200" spc="-5" dirty="0">
                <a:solidFill>
                  <a:srgbClr val="005493"/>
                </a:solidFill>
                <a:latin typeface="Comic Neue Angular"/>
                <a:cs typeface="Comic Neue Angular"/>
              </a:rPr>
              <a:t>day </a:t>
            </a:r>
            <a:r>
              <a:rPr sz="1200" dirty="0">
                <a:solidFill>
                  <a:srgbClr val="005493"/>
                </a:solidFill>
                <a:latin typeface="Comic Neue Angular"/>
                <a:cs typeface="Comic Neue Angular"/>
              </a:rPr>
              <a:t>to</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day learning</a:t>
            </a:r>
            <a:endParaRPr sz="1200" dirty="0">
              <a:latin typeface="Comic Neue Angular"/>
              <a:cs typeface="Comic Neue Angular"/>
            </a:endParaRPr>
          </a:p>
          <a:p>
            <a:pPr marL="184150" indent="-171450">
              <a:lnSpc>
                <a:spcPts val="1415"/>
              </a:lnSpc>
              <a:buFont typeface="Arial"/>
              <a:buChar char="•"/>
              <a:tabLst>
                <a:tab pos="184150" algn="l"/>
              </a:tabLst>
            </a:pPr>
            <a:r>
              <a:rPr sz="1200" spc="-5" dirty="0">
                <a:solidFill>
                  <a:srgbClr val="005493"/>
                </a:solidFill>
                <a:latin typeface="Comic Neue Angular"/>
                <a:cs typeface="Comic Neue Angular"/>
              </a:rPr>
              <a:t>monitoring</a:t>
            </a:r>
            <a:r>
              <a:rPr sz="1200" spc="-20" dirty="0">
                <a:solidFill>
                  <a:srgbClr val="005493"/>
                </a:solidFill>
                <a:latin typeface="Comic Neue Angular"/>
                <a:cs typeface="Comic Neue Angular"/>
              </a:rPr>
              <a:t> </a:t>
            </a:r>
            <a:r>
              <a:rPr sz="1200" spc="-5" dirty="0">
                <a:solidFill>
                  <a:srgbClr val="005493"/>
                </a:solidFill>
                <a:latin typeface="Comic Neue Angular"/>
                <a:cs typeface="Comic Neue Angular"/>
              </a:rPr>
              <a:t>progress</a:t>
            </a:r>
            <a:r>
              <a:rPr sz="1200" spc="-20" dirty="0">
                <a:solidFill>
                  <a:srgbClr val="005493"/>
                </a:solidFill>
                <a:latin typeface="Comic Neue Angular"/>
                <a:cs typeface="Comic Neue Angular"/>
              </a:rPr>
              <a:t> </a:t>
            </a:r>
            <a:r>
              <a:rPr sz="1200" dirty="0">
                <a:solidFill>
                  <a:srgbClr val="005493"/>
                </a:solidFill>
                <a:latin typeface="Comic Neue Angular"/>
                <a:cs typeface="Comic Neue Angular"/>
              </a:rPr>
              <a:t>over</a:t>
            </a:r>
            <a:r>
              <a:rPr sz="1200" spc="-25" dirty="0">
                <a:solidFill>
                  <a:srgbClr val="005493"/>
                </a:solidFill>
                <a:latin typeface="Comic Neue Angular"/>
                <a:cs typeface="Comic Neue Angular"/>
              </a:rPr>
              <a:t> </a:t>
            </a:r>
            <a:r>
              <a:rPr sz="1200" spc="-5" dirty="0">
                <a:solidFill>
                  <a:srgbClr val="005493"/>
                </a:solidFill>
                <a:latin typeface="Comic Neue Angular"/>
                <a:cs typeface="Comic Neue Angular"/>
              </a:rPr>
              <a:t>time</a:t>
            </a:r>
            <a:endParaRPr sz="1200" dirty="0">
              <a:latin typeface="Comic Neue Angular"/>
              <a:cs typeface="Comic Neue Angular"/>
            </a:endParaRPr>
          </a:p>
          <a:p>
            <a:pPr marL="184150" indent="-171450">
              <a:lnSpc>
                <a:spcPct val="100000"/>
              </a:lnSpc>
              <a:spcBef>
                <a:spcPts val="70"/>
              </a:spcBef>
              <a:buFont typeface="Arial"/>
              <a:buChar char="•"/>
              <a:tabLst>
                <a:tab pos="184150" algn="l"/>
              </a:tabLst>
            </a:pPr>
            <a:r>
              <a:rPr sz="1200" spc="-5" dirty="0">
                <a:solidFill>
                  <a:srgbClr val="005493"/>
                </a:solidFill>
                <a:latin typeface="Comic Neue Angular"/>
                <a:cs typeface="Comic Neue Angular"/>
              </a:rPr>
              <a:t>assessments</a:t>
            </a:r>
            <a:r>
              <a:rPr sz="1200" dirty="0">
                <a:solidFill>
                  <a:srgbClr val="005493"/>
                </a:solidFill>
                <a:latin typeface="Comic Neue Angular"/>
                <a:cs typeface="Comic Neue Angular"/>
              </a:rPr>
              <a:t> </a:t>
            </a:r>
            <a:r>
              <a:rPr sz="1200" spc="-5" dirty="0">
                <a:solidFill>
                  <a:srgbClr val="005493"/>
                </a:solidFill>
                <a:latin typeface="Comic Neue Angular"/>
                <a:cs typeface="Comic Neue Angular"/>
              </a:rPr>
              <a:t>from other agencies</a:t>
            </a:r>
            <a:r>
              <a:rPr sz="1200" dirty="0">
                <a:solidFill>
                  <a:srgbClr val="005493"/>
                </a:solidFill>
                <a:latin typeface="Comic Neue Angular"/>
                <a:cs typeface="Comic Neue Angular"/>
              </a:rPr>
              <a:t> </a:t>
            </a:r>
            <a:r>
              <a:rPr sz="1200" spc="-5" dirty="0">
                <a:solidFill>
                  <a:srgbClr val="005493"/>
                </a:solidFill>
                <a:latin typeface="Comic Neue Angular"/>
                <a:cs typeface="Comic Neue Angular"/>
              </a:rPr>
              <a:t>e.g., Paediatrician.</a:t>
            </a:r>
            <a:endParaRPr sz="1200" dirty="0">
              <a:latin typeface="Comic Neue Angular"/>
              <a:cs typeface="Comic Neue Angular"/>
            </a:endParaRPr>
          </a:p>
          <a:p>
            <a:pPr>
              <a:lnSpc>
                <a:spcPct val="100000"/>
              </a:lnSpc>
              <a:spcBef>
                <a:spcPts val="5"/>
              </a:spcBef>
              <a:buClr>
                <a:srgbClr val="005493"/>
              </a:buClr>
              <a:buFont typeface="Arial"/>
              <a:buChar char="•"/>
            </a:pPr>
            <a:endParaRPr sz="1150" dirty="0">
              <a:latin typeface="Comic Neue Angular"/>
              <a:cs typeface="Comic Neue Angular"/>
            </a:endParaRPr>
          </a:p>
          <a:p>
            <a:pPr marL="12700">
              <a:lnSpc>
                <a:spcPct val="100000"/>
              </a:lnSpc>
            </a:pPr>
            <a:r>
              <a:rPr sz="1200" dirty="0">
                <a:solidFill>
                  <a:srgbClr val="005493"/>
                </a:solidFill>
                <a:latin typeface="Comic Neue Angular"/>
                <a:cs typeface="Comic Neue Angular"/>
              </a:rPr>
              <a:t>A</a:t>
            </a:r>
            <a:r>
              <a:rPr sz="1200" spc="5" dirty="0">
                <a:solidFill>
                  <a:srgbClr val="005493"/>
                </a:solidFill>
                <a:latin typeface="Comic Neue Angular"/>
                <a:cs typeface="Comic Neue Angular"/>
              </a:rPr>
              <a:t> </a:t>
            </a:r>
            <a:r>
              <a:rPr sz="1200" dirty="0">
                <a:solidFill>
                  <a:srgbClr val="005493"/>
                </a:solidFill>
                <a:latin typeface="Comic Neue Angular"/>
                <a:cs typeface="Comic Neue Angular"/>
              </a:rPr>
              <a:t>child</a:t>
            </a:r>
            <a:r>
              <a:rPr sz="1200" spc="-5" dirty="0">
                <a:solidFill>
                  <a:srgbClr val="005493"/>
                </a:solidFill>
                <a:latin typeface="Comic Neue Angular"/>
                <a:cs typeface="Comic Neue Angular"/>
              </a:rPr>
              <a:t> not</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moving</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forward </a:t>
            </a:r>
            <a:r>
              <a:rPr sz="1200" dirty="0">
                <a:solidFill>
                  <a:srgbClr val="005493"/>
                </a:solidFill>
                <a:latin typeface="Comic Neue Angular"/>
                <a:cs typeface="Comic Neue Angular"/>
              </a:rPr>
              <a:t>in</a:t>
            </a:r>
            <a:r>
              <a:rPr sz="1200" spc="-5" dirty="0">
                <a:solidFill>
                  <a:srgbClr val="005493"/>
                </a:solidFill>
                <a:latin typeface="Comic Neue Angular"/>
                <a:cs typeface="Comic Neue Angular"/>
              </a:rPr>
              <a:t> </a:t>
            </a:r>
            <a:r>
              <a:rPr sz="1200" dirty="0">
                <a:solidFill>
                  <a:srgbClr val="005493"/>
                </a:solidFill>
                <a:latin typeface="Comic Neue Angular"/>
                <a:cs typeface="Comic Neue Angular"/>
              </a:rPr>
              <a:t>their </a:t>
            </a:r>
            <a:r>
              <a:rPr sz="1200" spc="-5" dirty="0">
                <a:solidFill>
                  <a:srgbClr val="005493"/>
                </a:solidFill>
                <a:latin typeface="Comic Neue Angular"/>
                <a:cs typeface="Comic Neue Angular"/>
              </a:rPr>
              <a:t>learning</a:t>
            </a:r>
            <a:r>
              <a:rPr sz="1200" dirty="0">
                <a:solidFill>
                  <a:srgbClr val="005493"/>
                </a:solidFill>
                <a:latin typeface="Comic Neue Angular"/>
                <a:cs typeface="Comic Neue Angular"/>
              </a:rPr>
              <a:t> is </a:t>
            </a:r>
            <a:r>
              <a:rPr sz="1200" spc="-5" dirty="0">
                <a:solidFill>
                  <a:srgbClr val="005493"/>
                </a:solidFill>
                <a:latin typeface="Comic Neue Angular"/>
                <a:cs typeface="Comic Neue Angular"/>
              </a:rPr>
              <a:t>characterised</a:t>
            </a:r>
            <a:r>
              <a:rPr sz="1200" dirty="0">
                <a:solidFill>
                  <a:srgbClr val="005493"/>
                </a:solidFill>
                <a:latin typeface="Comic Neue Angular"/>
                <a:cs typeface="Comic Neue Angular"/>
              </a:rPr>
              <a:t> by </a:t>
            </a:r>
            <a:r>
              <a:rPr sz="1200" spc="-5" dirty="0">
                <a:solidFill>
                  <a:srgbClr val="005493"/>
                </a:solidFill>
                <a:latin typeface="Comic Neue Angular"/>
                <a:cs typeface="Comic Neue Angular"/>
              </a:rPr>
              <a:t>progress</a:t>
            </a:r>
            <a:r>
              <a:rPr sz="1200" dirty="0">
                <a:solidFill>
                  <a:srgbClr val="005493"/>
                </a:solidFill>
                <a:latin typeface="Comic Neue Angular"/>
                <a:cs typeface="Comic Neue Angular"/>
              </a:rPr>
              <a:t> </a:t>
            </a:r>
            <a:r>
              <a:rPr sz="1200" spc="-5" dirty="0">
                <a:solidFill>
                  <a:srgbClr val="005493"/>
                </a:solidFill>
                <a:latin typeface="Comic Neue Angular"/>
                <a:cs typeface="Comic Neue Angular"/>
              </a:rPr>
              <a:t>which:</a:t>
            </a:r>
            <a:endParaRPr sz="1200" dirty="0">
              <a:latin typeface="Comic Neue Angular"/>
              <a:cs typeface="Comic Neue Angular"/>
            </a:endParaRPr>
          </a:p>
          <a:p>
            <a:pPr>
              <a:lnSpc>
                <a:spcPct val="100000"/>
              </a:lnSpc>
              <a:spcBef>
                <a:spcPts val="10"/>
              </a:spcBef>
            </a:pPr>
            <a:endParaRPr sz="1250" dirty="0">
              <a:latin typeface="Comic Neue Angular"/>
              <a:cs typeface="Comic Neue Angular"/>
            </a:endParaRPr>
          </a:p>
          <a:p>
            <a:pPr marL="184150" indent="-171450">
              <a:lnSpc>
                <a:spcPct val="100000"/>
              </a:lnSpc>
              <a:buFont typeface="Arial"/>
              <a:buChar char="•"/>
              <a:tabLst>
                <a:tab pos="184150" algn="l"/>
              </a:tabLst>
            </a:pPr>
            <a:r>
              <a:rPr sz="1200" dirty="0">
                <a:solidFill>
                  <a:srgbClr val="005493"/>
                </a:solidFill>
                <a:latin typeface="Comic Neue Angular"/>
                <a:cs typeface="Comic Neue Angular"/>
              </a:rPr>
              <a:t>is</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significantly</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slower</a:t>
            </a:r>
            <a:r>
              <a:rPr sz="1200" dirty="0">
                <a:solidFill>
                  <a:srgbClr val="005493"/>
                </a:solidFill>
                <a:latin typeface="Comic Neue Angular"/>
                <a:cs typeface="Comic Neue Angular"/>
              </a:rPr>
              <a:t> </a:t>
            </a:r>
            <a:r>
              <a:rPr sz="1200" spc="-5" dirty="0">
                <a:solidFill>
                  <a:srgbClr val="005493"/>
                </a:solidFill>
                <a:latin typeface="Comic Neue Angular"/>
                <a:cs typeface="Comic Neue Angular"/>
              </a:rPr>
              <a:t>than</a:t>
            </a:r>
            <a:r>
              <a:rPr sz="1200" dirty="0">
                <a:solidFill>
                  <a:srgbClr val="005493"/>
                </a:solidFill>
                <a:latin typeface="Comic Neue Angular"/>
                <a:cs typeface="Comic Neue Angular"/>
              </a:rPr>
              <a:t> </a:t>
            </a:r>
            <a:r>
              <a:rPr sz="1200" spc="-5" dirty="0">
                <a:solidFill>
                  <a:srgbClr val="005493"/>
                </a:solidFill>
                <a:latin typeface="Comic Neue Angular"/>
                <a:cs typeface="Comic Neue Angular"/>
              </a:rPr>
              <a:t>that</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of</a:t>
            </a:r>
            <a:r>
              <a:rPr sz="1200" spc="10" dirty="0">
                <a:solidFill>
                  <a:srgbClr val="005493"/>
                </a:solidFill>
                <a:latin typeface="Comic Neue Angular"/>
                <a:cs typeface="Comic Neue Angular"/>
              </a:rPr>
              <a:t> </a:t>
            </a:r>
            <a:r>
              <a:rPr sz="1200" dirty="0">
                <a:solidFill>
                  <a:srgbClr val="005493"/>
                </a:solidFill>
                <a:latin typeface="Comic Neue Angular"/>
                <a:cs typeface="Comic Neue Angular"/>
              </a:rPr>
              <a:t>their</a:t>
            </a:r>
            <a:r>
              <a:rPr sz="1200" spc="5" dirty="0">
                <a:solidFill>
                  <a:srgbClr val="005493"/>
                </a:solidFill>
                <a:latin typeface="Comic Neue Angular"/>
                <a:cs typeface="Comic Neue Angular"/>
              </a:rPr>
              <a:t> </a:t>
            </a:r>
            <a:r>
              <a:rPr sz="1200" dirty="0">
                <a:solidFill>
                  <a:srgbClr val="005493"/>
                </a:solidFill>
                <a:latin typeface="Comic Neue Angular"/>
                <a:cs typeface="Comic Neue Angular"/>
              </a:rPr>
              <a:t>peers</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starting</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from</a:t>
            </a:r>
            <a:r>
              <a:rPr sz="1200" dirty="0">
                <a:solidFill>
                  <a:srgbClr val="005493"/>
                </a:solidFill>
                <a:latin typeface="Comic Neue Angular"/>
                <a:cs typeface="Comic Neue Angular"/>
              </a:rPr>
              <a:t> </a:t>
            </a:r>
            <a:r>
              <a:rPr sz="1200" spc="-5" dirty="0">
                <a:solidFill>
                  <a:srgbClr val="005493"/>
                </a:solidFill>
                <a:latin typeface="Comic Neue Angular"/>
                <a:cs typeface="Comic Neue Angular"/>
              </a:rPr>
              <a:t>the</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same</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baseline,</a:t>
            </a:r>
            <a:endParaRPr sz="1200" dirty="0">
              <a:latin typeface="Comic Neue Angular"/>
              <a:cs typeface="Comic Neue Angular"/>
            </a:endParaRPr>
          </a:p>
          <a:p>
            <a:pPr marL="184150" indent="-171450">
              <a:lnSpc>
                <a:spcPts val="1415"/>
              </a:lnSpc>
              <a:spcBef>
                <a:spcPts val="70"/>
              </a:spcBef>
              <a:buFont typeface="Arial"/>
              <a:buChar char="•"/>
              <a:tabLst>
                <a:tab pos="184150" algn="l"/>
              </a:tabLst>
            </a:pPr>
            <a:r>
              <a:rPr sz="1200" spc="-5" dirty="0">
                <a:solidFill>
                  <a:srgbClr val="005493"/>
                </a:solidFill>
                <a:latin typeface="Comic Neue Angular"/>
                <a:cs typeface="Comic Neue Angular"/>
              </a:rPr>
              <a:t>does not</a:t>
            </a:r>
            <a:r>
              <a:rPr sz="1200" dirty="0">
                <a:solidFill>
                  <a:srgbClr val="005493"/>
                </a:solidFill>
                <a:latin typeface="Comic Neue Angular"/>
                <a:cs typeface="Comic Neue Angular"/>
              </a:rPr>
              <a:t> </a:t>
            </a:r>
            <a:r>
              <a:rPr sz="1200" spc="-5" dirty="0">
                <a:solidFill>
                  <a:srgbClr val="005493"/>
                </a:solidFill>
                <a:latin typeface="Comic Neue Angular"/>
                <a:cs typeface="Comic Neue Angular"/>
              </a:rPr>
              <a:t>match</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or</a:t>
            </a:r>
            <a:r>
              <a:rPr sz="1200" spc="-10" dirty="0">
                <a:solidFill>
                  <a:srgbClr val="005493"/>
                </a:solidFill>
                <a:latin typeface="Comic Neue Angular"/>
                <a:cs typeface="Comic Neue Angular"/>
              </a:rPr>
              <a:t> </a:t>
            </a:r>
            <a:r>
              <a:rPr sz="1200" dirty="0">
                <a:solidFill>
                  <a:srgbClr val="005493"/>
                </a:solidFill>
                <a:latin typeface="Comic Neue Angular"/>
                <a:cs typeface="Comic Neue Angular"/>
              </a:rPr>
              <a:t>better</a:t>
            </a:r>
            <a:r>
              <a:rPr sz="1200" spc="-10" dirty="0">
                <a:solidFill>
                  <a:srgbClr val="005493"/>
                </a:solidFill>
                <a:latin typeface="Comic Neue Angular"/>
                <a:cs typeface="Comic Neue Angular"/>
              </a:rPr>
              <a:t> </a:t>
            </a:r>
            <a:r>
              <a:rPr sz="1200" dirty="0">
                <a:solidFill>
                  <a:srgbClr val="005493"/>
                </a:solidFill>
                <a:latin typeface="Comic Neue Angular"/>
                <a:cs typeface="Comic Neue Angular"/>
              </a:rPr>
              <a:t>previous</a:t>
            </a:r>
            <a:r>
              <a:rPr sz="1200" spc="-5" dirty="0">
                <a:solidFill>
                  <a:srgbClr val="005493"/>
                </a:solidFill>
                <a:latin typeface="Comic Neue Angular"/>
                <a:cs typeface="Comic Neue Angular"/>
              </a:rPr>
              <a:t> rate</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of</a:t>
            </a:r>
            <a:r>
              <a:rPr sz="1200" dirty="0">
                <a:solidFill>
                  <a:srgbClr val="005493"/>
                </a:solidFill>
                <a:latin typeface="Comic Neue Angular"/>
                <a:cs typeface="Comic Neue Angular"/>
              </a:rPr>
              <a:t> </a:t>
            </a:r>
            <a:r>
              <a:rPr sz="1200" spc="-5" dirty="0">
                <a:solidFill>
                  <a:srgbClr val="005493"/>
                </a:solidFill>
                <a:latin typeface="Comic Neue Angular"/>
                <a:cs typeface="Comic Neue Angular"/>
              </a:rPr>
              <a:t>progress,</a:t>
            </a:r>
            <a:endParaRPr sz="1200" dirty="0">
              <a:latin typeface="Comic Neue Angular"/>
              <a:cs typeface="Comic Neue Angular"/>
            </a:endParaRPr>
          </a:p>
          <a:p>
            <a:pPr marL="184150" marR="288925" indent="-171450">
              <a:lnSpc>
                <a:spcPts val="1390"/>
              </a:lnSpc>
              <a:spcBef>
                <a:spcPts val="65"/>
              </a:spcBef>
              <a:buFont typeface="Arial"/>
              <a:buChar char="•"/>
              <a:tabLst>
                <a:tab pos="184150" algn="l"/>
              </a:tabLst>
            </a:pPr>
            <a:r>
              <a:rPr sz="1200" spc="-5" dirty="0">
                <a:solidFill>
                  <a:srgbClr val="005493"/>
                </a:solidFill>
                <a:latin typeface="Comic Neue Angular"/>
                <a:cs typeface="Comic Neue Angular"/>
              </a:rPr>
              <a:t>does</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not</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close,</a:t>
            </a:r>
            <a:r>
              <a:rPr sz="1200" dirty="0">
                <a:solidFill>
                  <a:srgbClr val="005493"/>
                </a:solidFill>
                <a:latin typeface="Comic Neue Angular"/>
                <a:cs typeface="Comic Neue Angular"/>
              </a:rPr>
              <a:t> </a:t>
            </a:r>
            <a:r>
              <a:rPr sz="1200" spc="-5" dirty="0">
                <a:solidFill>
                  <a:srgbClr val="005493"/>
                </a:solidFill>
                <a:latin typeface="Comic Neue Angular"/>
                <a:cs typeface="Comic Neue Angular"/>
              </a:rPr>
              <a:t>or</a:t>
            </a:r>
            <a:r>
              <a:rPr sz="1200" dirty="0">
                <a:solidFill>
                  <a:srgbClr val="005493"/>
                </a:solidFill>
                <a:latin typeface="Comic Neue Angular"/>
                <a:cs typeface="Comic Neue Angular"/>
              </a:rPr>
              <a:t> </a:t>
            </a:r>
            <a:r>
              <a:rPr sz="1200" spc="-5" dirty="0">
                <a:solidFill>
                  <a:srgbClr val="005493"/>
                </a:solidFill>
                <a:latin typeface="Comic Neue Angular"/>
                <a:cs typeface="Comic Neue Angular"/>
              </a:rPr>
              <a:t>widens,</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the</a:t>
            </a:r>
            <a:r>
              <a:rPr sz="1200" spc="15" dirty="0">
                <a:solidFill>
                  <a:srgbClr val="005493"/>
                </a:solidFill>
                <a:latin typeface="Comic Neue Angular"/>
                <a:cs typeface="Comic Neue Angular"/>
              </a:rPr>
              <a:t> </a:t>
            </a:r>
            <a:r>
              <a:rPr sz="1200" spc="-5" dirty="0">
                <a:solidFill>
                  <a:srgbClr val="005493"/>
                </a:solidFill>
                <a:latin typeface="Comic Neue Angular"/>
                <a:cs typeface="Comic Neue Angular"/>
              </a:rPr>
              <a:t>attainment</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gap</a:t>
            </a:r>
            <a:r>
              <a:rPr sz="1200" spc="10" dirty="0">
                <a:solidFill>
                  <a:srgbClr val="005493"/>
                </a:solidFill>
                <a:latin typeface="Comic Neue Angular"/>
                <a:cs typeface="Comic Neue Angular"/>
              </a:rPr>
              <a:t> </a:t>
            </a:r>
            <a:r>
              <a:rPr sz="1200" dirty="0">
                <a:solidFill>
                  <a:srgbClr val="005493"/>
                </a:solidFill>
                <a:latin typeface="Comic Neue Angular"/>
                <a:cs typeface="Comic Neue Angular"/>
              </a:rPr>
              <a:t>between</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the</a:t>
            </a:r>
            <a:r>
              <a:rPr sz="1200" spc="15" dirty="0">
                <a:solidFill>
                  <a:srgbClr val="005493"/>
                </a:solidFill>
                <a:latin typeface="Comic Neue Angular"/>
                <a:cs typeface="Comic Neue Angular"/>
              </a:rPr>
              <a:t> </a:t>
            </a:r>
            <a:r>
              <a:rPr sz="1200" dirty="0">
                <a:solidFill>
                  <a:srgbClr val="005493"/>
                </a:solidFill>
                <a:latin typeface="Comic Neue Angular"/>
                <a:cs typeface="Comic Neue Angular"/>
              </a:rPr>
              <a:t>child </a:t>
            </a:r>
            <a:r>
              <a:rPr sz="1200" spc="-5" dirty="0">
                <a:solidFill>
                  <a:srgbClr val="005493"/>
                </a:solidFill>
                <a:latin typeface="Comic Neue Angular"/>
                <a:cs typeface="Comic Neue Angular"/>
              </a:rPr>
              <a:t>and</a:t>
            </a:r>
            <a:r>
              <a:rPr sz="1200" dirty="0">
                <a:solidFill>
                  <a:srgbClr val="005493"/>
                </a:solidFill>
                <a:latin typeface="Comic Neue Angular"/>
                <a:cs typeface="Comic Neue Angular"/>
              </a:rPr>
              <a:t> their </a:t>
            </a:r>
            <a:r>
              <a:rPr sz="1200" spc="-5" dirty="0">
                <a:solidFill>
                  <a:srgbClr val="005493"/>
                </a:solidFill>
                <a:latin typeface="Comic Neue Angular"/>
                <a:cs typeface="Comic Neue Angular"/>
              </a:rPr>
              <a:t>peers,</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despite</a:t>
            </a:r>
            <a:r>
              <a:rPr sz="1200" spc="15" dirty="0">
                <a:solidFill>
                  <a:srgbClr val="005493"/>
                </a:solidFill>
                <a:latin typeface="Comic Neue Angular"/>
                <a:cs typeface="Comic Neue Angular"/>
              </a:rPr>
              <a:t> </a:t>
            </a:r>
            <a:r>
              <a:rPr sz="1200" spc="-5" dirty="0">
                <a:solidFill>
                  <a:srgbClr val="005493"/>
                </a:solidFill>
                <a:latin typeface="Comic Neue Angular"/>
                <a:cs typeface="Comic Neue Angular"/>
              </a:rPr>
              <a:t>the </a:t>
            </a:r>
            <a:r>
              <a:rPr sz="1200" spc="-380" dirty="0">
                <a:solidFill>
                  <a:srgbClr val="005493"/>
                </a:solidFill>
                <a:latin typeface="Comic Neue Angular"/>
                <a:cs typeface="Comic Neue Angular"/>
              </a:rPr>
              <a:t> </a:t>
            </a:r>
            <a:r>
              <a:rPr sz="1200" spc="-5" dirty="0">
                <a:solidFill>
                  <a:srgbClr val="005493"/>
                </a:solidFill>
                <a:latin typeface="Comic Neue Angular"/>
                <a:cs typeface="Comic Neue Angular"/>
              </a:rPr>
              <a:t>provision of</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support</a:t>
            </a:r>
            <a:r>
              <a:rPr sz="1200" spc="5" dirty="0">
                <a:solidFill>
                  <a:srgbClr val="005493"/>
                </a:solidFill>
                <a:latin typeface="Comic Neue Angular"/>
                <a:cs typeface="Comic Neue Angular"/>
              </a:rPr>
              <a:t> </a:t>
            </a:r>
            <a:r>
              <a:rPr sz="1200" dirty="0">
                <a:solidFill>
                  <a:srgbClr val="005493"/>
                </a:solidFill>
                <a:latin typeface="Comic Neue Angular"/>
                <a:cs typeface="Comic Neue Angular"/>
              </a:rPr>
              <a:t>aimed</a:t>
            </a:r>
            <a:r>
              <a:rPr sz="1200" spc="-5" dirty="0">
                <a:solidFill>
                  <a:srgbClr val="005493"/>
                </a:solidFill>
                <a:latin typeface="Comic Neue Angular"/>
                <a:cs typeface="Comic Neue Angular"/>
              </a:rPr>
              <a:t> at</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closing</a:t>
            </a:r>
            <a:r>
              <a:rPr sz="1200" dirty="0">
                <a:solidFill>
                  <a:srgbClr val="005493"/>
                </a:solidFill>
                <a:latin typeface="Comic Neue Angular"/>
                <a:cs typeface="Comic Neue Angular"/>
              </a:rPr>
              <a:t> </a:t>
            </a:r>
            <a:r>
              <a:rPr sz="1200" spc="-5" dirty="0">
                <a:solidFill>
                  <a:srgbClr val="005493"/>
                </a:solidFill>
                <a:latin typeface="Comic Neue Angular"/>
                <a:cs typeface="Comic Neue Angular"/>
              </a:rPr>
              <a:t>that</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gap.</a:t>
            </a:r>
            <a:endParaRPr sz="1200" dirty="0">
              <a:latin typeface="Comic Neue Angular"/>
              <a:cs typeface="Comic Neue Angular"/>
            </a:endParaRPr>
          </a:p>
          <a:p>
            <a:pPr>
              <a:lnSpc>
                <a:spcPct val="100000"/>
              </a:lnSpc>
              <a:buClr>
                <a:srgbClr val="005493"/>
              </a:buClr>
              <a:buFont typeface="Arial"/>
              <a:buChar char="•"/>
            </a:pPr>
            <a:endParaRPr sz="1200" dirty="0">
              <a:latin typeface="Comic Neue Angular"/>
              <a:cs typeface="Comic Neue Angular"/>
            </a:endParaRPr>
          </a:p>
          <a:p>
            <a:pPr>
              <a:lnSpc>
                <a:spcPct val="100000"/>
              </a:lnSpc>
              <a:spcBef>
                <a:spcPts val="30"/>
              </a:spcBef>
              <a:buClr>
                <a:srgbClr val="005493"/>
              </a:buClr>
              <a:buFont typeface="Arial"/>
              <a:buChar char="•"/>
            </a:pPr>
            <a:endParaRPr sz="1300" dirty="0">
              <a:latin typeface="Comic Neue Angular"/>
              <a:cs typeface="Comic Neue Angular"/>
            </a:endParaRPr>
          </a:p>
          <a:p>
            <a:pPr marL="12700">
              <a:lnSpc>
                <a:spcPts val="1415"/>
              </a:lnSpc>
            </a:pPr>
            <a:r>
              <a:rPr sz="1200" spc="-5" dirty="0">
                <a:solidFill>
                  <a:srgbClr val="005493"/>
                </a:solidFill>
                <a:latin typeface="Comic Neue Angular"/>
                <a:cs typeface="Comic Neue Angular"/>
              </a:rPr>
              <a:t>Identification of</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Additional</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Learning</a:t>
            </a:r>
            <a:r>
              <a:rPr sz="1200" dirty="0">
                <a:solidFill>
                  <a:srgbClr val="005493"/>
                </a:solidFill>
                <a:latin typeface="Comic Neue Angular"/>
                <a:cs typeface="Comic Neue Angular"/>
              </a:rPr>
              <a:t> </a:t>
            </a:r>
            <a:r>
              <a:rPr sz="1200" spc="-5" dirty="0">
                <a:solidFill>
                  <a:srgbClr val="005493"/>
                </a:solidFill>
                <a:latin typeface="Comic Neue Angular"/>
                <a:cs typeface="Comic Neue Angular"/>
              </a:rPr>
              <a:t>Needs</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(ALN)</a:t>
            </a:r>
            <a:endParaRPr sz="1200" dirty="0">
              <a:latin typeface="Comic Neue Angular"/>
              <a:cs typeface="Comic Neue Angular"/>
            </a:endParaRPr>
          </a:p>
          <a:p>
            <a:pPr marL="184150" marR="104775" indent="-171450">
              <a:lnSpc>
                <a:spcPts val="1390"/>
              </a:lnSpc>
              <a:spcBef>
                <a:spcPts val="65"/>
              </a:spcBef>
              <a:buFont typeface="Arial"/>
              <a:buChar char="•"/>
              <a:tabLst>
                <a:tab pos="184150" algn="l"/>
              </a:tabLst>
            </a:pPr>
            <a:r>
              <a:rPr sz="1200" spc="-5" dirty="0">
                <a:solidFill>
                  <a:srgbClr val="005493"/>
                </a:solidFill>
                <a:latin typeface="Comic Neue Angular"/>
                <a:cs typeface="Comic Neue Angular"/>
              </a:rPr>
              <a:t>When </a:t>
            </a:r>
            <a:r>
              <a:rPr sz="1200" dirty="0">
                <a:solidFill>
                  <a:srgbClr val="005493"/>
                </a:solidFill>
                <a:latin typeface="Comic Neue Angular"/>
                <a:cs typeface="Comic Neue Angular"/>
              </a:rPr>
              <a:t>pupils</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do</a:t>
            </a:r>
            <a:r>
              <a:rPr sz="1200" dirty="0">
                <a:solidFill>
                  <a:srgbClr val="005493"/>
                </a:solidFill>
                <a:latin typeface="Comic Neue Angular"/>
                <a:cs typeface="Comic Neue Angular"/>
              </a:rPr>
              <a:t> </a:t>
            </a:r>
            <a:r>
              <a:rPr sz="1200" spc="-5" dirty="0">
                <a:solidFill>
                  <a:srgbClr val="005493"/>
                </a:solidFill>
                <a:latin typeface="Comic Neue Angular"/>
                <a:cs typeface="Comic Neue Angular"/>
              </a:rPr>
              <a:t>not</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make</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the</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expected</a:t>
            </a:r>
            <a:r>
              <a:rPr sz="1200" dirty="0">
                <a:solidFill>
                  <a:srgbClr val="005493"/>
                </a:solidFill>
                <a:latin typeface="Comic Neue Angular"/>
                <a:cs typeface="Comic Neue Angular"/>
              </a:rPr>
              <a:t> </a:t>
            </a:r>
            <a:r>
              <a:rPr sz="1200" spc="-5" dirty="0">
                <a:solidFill>
                  <a:srgbClr val="005493"/>
                </a:solidFill>
                <a:latin typeface="Comic Neue Angular"/>
                <a:cs typeface="Comic Neue Angular"/>
              </a:rPr>
              <a:t>progress</a:t>
            </a:r>
            <a:r>
              <a:rPr sz="1200" spc="5" dirty="0">
                <a:solidFill>
                  <a:srgbClr val="005493"/>
                </a:solidFill>
                <a:latin typeface="Comic Neue Angular"/>
                <a:cs typeface="Comic Neue Angular"/>
              </a:rPr>
              <a:t> </a:t>
            </a:r>
            <a:r>
              <a:rPr sz="1200" dirty="0">
                <a:solidFill>
                  <a:srgbClr val="005493"/>
                </a:solidFill>
                <a:latin typeface="Comic Neue Angular"/>
                <a:cs typeface="Comic Neue Angular"/>
              </a:rPr>
              <a:t>with </a:t>
            </a:r>
            <a:r>
              <a:rPr sz="1200" spc="-5" dirty="0">
                <a:solidFill>
                  <a:srgbClr val="005493"/>
                </a:solidFill>
                <a:latin typeface="Comic Neue Angular"/>
                <a:cs typeface="Comic Neue Angular"/>
              </a:rPr>
              <a:t>Universal</a:t>
            </a:r>
            <a:r>
              <a:rPr sz="1200" spc="10" dirty="0">
                <a:solidFill>
                  <a:srgbClr val="005493"/>
                </a:solidFill>
                <a:latin typeface="Comic Neue Angular"/>
                <a:cs typeface="Comic Neue Angular"/>
              </a:rPr>
              <a:t> </a:t>
            </a:r>
            <a:r>
              <a:rPr sz="1200" spc="-5" dirty="0">
                <a:solidFill>
                  <a:srgbClr val="005493"/>
                </a:solidFill>
                <a:latin typeface="Comic Neue Angular"/>
                <a:cs typeface="Comic Neue Angular"/>
              </a:rPr>
              <a:t>Provision</a:t>
            </a:r>
            <a:r>
              <a:rPr sz="1200" dirty="0">
                <a:solidFill>
                  <a:srgbClr val="005493"/>
                </a:solidFill>
                <a:latin typeface="Comic Neue Angular"/>
                <a:cs typeface="Comic Neue Angular"/>
              </a:rPr>
              <a:t> </a:t>
            </a:r>
            <a:r>
              <a:rPr sz="1200" spc="-5" dirty="0">
                <a:solidFill>
                  <a:srgbClr val="005493"/>
                </a:solidFill>
                <a:latin typeface="Comic Neue Angular"/>
                <a:cs typeface="Comic Neue Angular"/>
              </a:rPr>
              <a:t>and</a:t>
            </a:r>
            <a:r>
              <a:rPr sz="1200" dirty="0">
                <a:solidFill>
                  <a:srgbClr val="005493"/>
                </a:solidFill>
                <a:latin typeface="Comic Neue Angular"/>
                <a:cs typeface="Comic Neue Angular"/>
              </a:rPr>
              <a:t> </a:t>
            </a:r>
            <a:r>
              <a:rPr sz="1200" spc="-5" dirty="0">
                <a:solidFill>
                  <a:srgbClr val="005493"/>
                </a:solidFill>
                <a:latin typeface="Comic Neue Angular"/>
                <a:cs typeface="Comic Neue Angular"/>
              </a:rPr>
              <a:t>following</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thorough </a:t>
            </a:r>
            <a:r>
              <a:rPr sz="1200" spc="-380" dirty="0">
                <a:solidFill>
                  <a:srgbClr val="005493"/>
                </a:solidFill>
                <a:latin typeface="Comic Neue Angular"/>
                <a:cs typeface="Comic Neue Angular"/>
              </a:rPr>
              <a:t> </a:t>
            </a:r>
            <a:r>
              <a:rPr sz="1200" spc="-5" dirty="0">
                <a:solidFill>
                  <a:srgbClr val="005493"/>
                </a:solidFill>
                <a:latin typeface="Comic Neue Angular"/>
                <a:cs typeface="Comic Neue Angular"/>
              </a:rPr>
              <a:t>investigation and evidence</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gathering,</a:t>
            </a:r>
            <a:r>
              <a:rPr sz="1200" dirty="0">
                <a:solidFill>
                  <a:srgbClr val="005493"/>
                </a:solidFill>
                <a:latin typeface="Comic Neue Angular"/>
                <a:cs typeface="Comic Neue Angular"/>
              </a:rPr>
              <a:t> a</a:t>
            </a:r>
            <a:r>
              <a:rPr sz="1200" spc="-5" dirty="0">
                <a:solidFill>
                  <a:srgbClr val="005493"/>
                </a:solidFill>
                <a:latin typeface="Comic Neue Angular"/>
                <a:cs typeface="Comic Neue Angular"/>
              </a:rPr>
              <a:t> </a:t>
            </a:r>
            <a:r>
              <a:rPr sz="1200" dirty="0">
                <a:solidFill>
                  <a:srgbClr val="005493"/>
                </a:solidFill>
                <a:latin typeface="Comic Neue Angular"/>
                <a:cs typeface="Comic Neue Angular"/>
              </a:rPr>
              <a:t>child</a:t>
            </a:r>
            <a:r>
              <a:rPr sz="1200" spc="-5" dirty="0">
                <a:solidFill>
                  <a:srgbClr val="005493"/>
                </a:solidFill>
                <a:latin typeface="Comic Neue Angular"/>
                <a:cs typeface="Comic Neue Angular"/>
              </a:rPr>
              <a:t> may</a:t>
            </a:r>
            <a:r>
              <a:rPr sz="1200" dirty="0">
                <a:solidFill>
                  <a:srgbClr val="005493"/>
                </a:solidFill>
                <a:latin typeface="Comic Neue Angular"/>
                <a:cs typeface="Comic Neue Angular"/>
              </a:rPr>
              <a:t> be</a:t>
            </a:r>
            <a:r>
              <a:rPr sz="1200" spc="10" dirty="0">
                <a:solidFill>
                  <a:srgbClr val="005493"/>
                </a:solidFill>
                <a:latin typeface="Comic Neue Angular"/>
                <a:cs typeface="Comic Neue Angular"/>
              </a:rPr>
              <a:t> </a:t>
            </a:r>
            <a:r>
              <a:rPr sz="1200" dirty="0">
                <a:solidFill>
                  <a:srgbClr val="005493"/>
                </a:solidFill>
                <a:latin typeface="Comic Neue Angular"/>
                <a:cs typeface="Comic Neue Angular"/>
              </a:rPr>
              <a:t>identified</a:t>
            </a:r>
            <a:r>
              <a:rPr sz="1200" spc="-5" dirty="0">
                <a:solidFill>
                  <a:srgbClr val="005493"/>
                </a:solidFill>
                <a:latin typeface="Comic Neue Angular"/>
                <a:cs typeface="Comic Neue Angular"/>
              </a:rPr>
              <a:t> as</a:t>
            </a:r>
            <a:r>
              <a:rPr sz="1200" dirty="0">
                <a:solidFill>
                  <a:srgbClr val="005493"/>
                </a:solidFill>
                <a:latin typeface="Comic Neue Angular"/>
                <a:cs typeface="Comic Neue Angular"/>
              </a:rPr>
              <a:t> </a:t>
            </a:r>
            <a:r>
              <a:rPr sz="1200" spc="-5" dirty="0">
                <a:solidFill>
                  <a:srgbClr val="005493"/>
                </a:solidFill>
                <a:latin typeface="Comic Neue Angular"/>
                <a:cs typeface="Comic Neue Angular"/>
              </a:rPr>
              <a:t>having</a:t>
            </a:r>
            <a:r>
              <a:rPr sz="1200" spc="5" dirty="0">
                <a:solidFill>
                  <a:srgbClr val="005493"/>
                </a:solidFill>
                <a:latin typeface="Comic Neue Angular"/>
                <a:cs typeface="Comic Neue Angular"/>
              </a:rPr>
              <a:t> </a:t>
            </a:r>
            <a:r>
              <a:rPr sz="1200" spc="-5" dirty="0">
                <a:solidFill>
                  <a:srgbClr val="005493"/>
                </a:solidFill>
                <a:latin typeface="Comic Neue Angular"/>
                <a:cs typeface="Comic Neue Angular"/>
              </a:rPr>
              <a:t>ALN.</a:t>
            </a: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2700" marR="104775">
              <a:lnSpc>
                <a:spcPts val="1390"/>
              </a:lnSpc>
              <a:spcBef>
                <a:spcPts val="65"/>
              </a:spcBef>
              <a:tabLst>
                <a:tab pos="184150" algn="l"/>
              </a:tabLst>
            </a:pPr>
            <a:r>
              <a:rPr lang="en-GB" sz="1200" spc="-5" dirty="0">
                <a:solidFill>
                  <a:srgbClr val="005493"/>
                </a:solidFill>
                <a:latin typeface="Comic Neue Angular"/>
                <a:cs typeface="Comic Neue Angular"/>
              </a:rPr>
              <a:t>             </a:t>
            </a:r>
            <a:r>
              <a:rPr lang="en-GB" sz="1200" b="1" spc="-5" dirty="0">
                <a:solidFill>
                  <a:srgbClr val="005493"/>
                </a:solidFill>
                <a:latin typeface="Comic Neue Angular"/>
                <a:cs typeface="Comic Neue Angular"/>
              </a:rPr>
              <a:t>Elle </a:t>
            </a:r>
            <a:r>
              <a:rPr lang="en-GB" sz="1200" b="1" spc="-5" dirty="0" err="1">
                <a:solidFill>
                  <a:srgbClr val="005493"/>
                </a:solidFill>
                <a:latin typeface="Comic Neue Angular"/>
                <a:cs typeface="Comic Neue Angular"/>
              </a:rPr>
              <a:t>Peate</a:t>
            </a:r>
            <a:r>
              <a:rPr lang="en-GB" sz="1200" b="1" spc="-5" dirty="0">
                <a:solidFill>
                  <a:srgbClr val="005493"/>
                </a:solidFill>
                <a:latin typeface="Comic Neue Angular"/>
                <a:cs typeface="Comic Neue Angular"/>
              </a:rPr>
              <a:t>-                Lucie Wardle        Katy Turnbull </a:t>
            </a:r>
          </a:p>
          <a:p>
            <a:pPr marL="12700" marR="104775">
              <a:lnSpc>
                <a:spcPts val="1390"/>
              </a:lnSpc>
              <a:spcBef>
                <a:spcPts val="65"/>
              </a:spcBef>
              <a:tabLst>
                <a:tab pos="184150" algn="l"/>
              </a:tabLst>
            </a:pPr>
            <a:r>
              <a:rPr lang="en-GB" sz="1200" b="1" spc="-5" dirty="0">
                <a:solidFill>
                  <a:srgbClr val="005493"/>
                </a:solidFill>
                <a:latin typeface="Comic Neue Angular"/>
                <a:cs typeface="Comic Neue Angular"/>
              </a:rPr>
              <a:t>        Lead </a:t>
            </a:r>
            <a:r>
              <a:rPr lang="en-GB" sz="1200" b="1" spc="-5" dirty="0" err="1">
                <a:solidFill>
                  <a:srgbClr val="005493"/>
                </a:solidFill>
                <a:latin typeface="Comic Neue Angular"/>
                <a:cs typeface="Comic Neue Angular"/>
              </a:rPr>
              <a:t>ALNco</a:t>
            </a:r>
            <a:r>
              <a:rPr lang="en-GB" sz="1200" b="1" spc="-5" dirty="0">
                <a:solidFill>
                  <a:srgbClr val="005493"/>
                </a:solidFill>
                <a:latin typeface="Comic Neue Angular"/>
                <a:cs typeface="Comic Neue Angular"/>
              </a:rPr>
              <a:t>.                Support </a:t>
            </a:r>
            <a:r>
              <a:rPr lang="en-GB" sz="1200" b="1" spc="-5" dirty="0" err="1">
                <a:solidFill>
                  <a:srgbClr val="005493"/>
                </a:solidFill>
                <a:latin typeface="Comic Neue Angular"/>
                <a:cs typeface="Comic Neue Angular"/>
              </a:rPr>
              <a:t>ALNco</a:t>
            </a:r>
            <a:r>
              <a:rPr lang="en-GB" sz="1200" b="1" spc="-5" dirty="0">
                <a:solidFill>
                  <a:srgbClr val="005493"/>
                </a:solidFill>
                <a:latin typeface="Comic Neue Angular"/>
                <a:cs typeface="Comic Neue Angular"/>
              </a:rPr>
              <a:t>.    Support </a:t>
            </a:r>
            <a:r>
              <a:rPr lang="en-GB" sz="1200" b="1" spc="-5" dirty="0" err="1">
                <a:solidFill>
                  <a:srgbClr val="005493"/>
                </a:solidFill>
                <a:latin typeface="Comic Neue Angular"/>
                <a:cs typeface="Comic Neue Angular"/>
              </a:rPr>
              <a:t>ALNco</a:t>
            </a:r>
            <a:r>
              <a:rPr lang="en-GB" sz="1200" b="1" spc="-5" dirty="0">
                <a:solidFill>
                  <a:srgbClr val="005493"/>
                </a:solidFill>
                <a:latin typeface="Comic Neue Angular"/>
                <a:cs typeface="Comic Neue Angular"/>
              </a:rPr>
              <a:t> </a:t>
            </a:r>
          </a:p>
        </p:txBody>
      </p:sp>
      <p:pic>
        <p:nvPicPr>
          <p:cNvPr id="5" name="Picture 4" descr="A person wearing glasses&#10;&#10;Description automatically generated with medium confidence">
            <a:extLst>
              <a:ext uri="{FF2B5EF4-FFF2-40B4-BE49-F238E27FC236}">
                <a16:creationId xmlns:a16="http://schemas.microsoft.com/office/drawing/2014/main" id="{F35BAEBC-D01F-B342-BAE2-D005BED89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7239000"/>
            <a:ext cx="1086300" cy="1514955"/>
          </a:xfrm>
          <a:prstGeom prst="rect">
            <a:avLst/>
          </a:prstGeom>
          <a:ln>
            <a:solidFill>
              <a:schemeClr val="accent1"/>
            </a:solidFill>
          </a:ln>
        </p:spPr>
      </p:pic>
      <p:pic>
        <p:nvPicPr>
          <p:cNvPr id="8" name="Picture 7" descr="A picture containing person, floor, indoor&#10;&#10;Description automatically generated">
            <a:extLst>
              <a:ext uri="{FF2B5EF4-FFF2-40B4-BE49-F238E27FC236}">
                <a16:creationId xmlns:a16="http://schemas.microsoft.com/office/drawing/2014/main" id="{FD153EC5-BA81-524A-B473-A911CE8856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9585" y="3397291"/>
            <a:ext cx="1658112" cy="1658112"/>
          </a:xfrm>
          <a:prstGeom prst="rect">
            <a:avLst/>
          </a:prstGeom>
          <a:effectLst>
            <a:softEdge rad="62706"/>
          </a:effectLst>
        </p:spPr>
      </p:pic>
      <p:pic>
        <p:nvPicPr>
          <p:cNvPr id="10" name="Picture 9" descr="A picture containing person, drinking, crowd&#10;&#10;Description automatically generated">
            <a:extLst>
              <a:ext uri="{FF2B5EF4-FFF2-40B4-BE49-F238E27FC236}">
                <a16:creationId xmlns:a16="http://schemas.microsoft.com/office/drawing/2014/main" id="{5B918405-C088-BD44-B37F-1E3E48011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4420" y="6932388"/>
            <a:ext cx="1630680" cy="1630680"/>
          </a:xfrm>
          <a:prstGeom prst="rect">
            <a:avLst/>
          </a:prstGeom>
          <a:effectLst>
            <a:softEdge rad="126950"/>
          </a:effectLst>
        </p:spPr>
      </p:pic>
      <p:pic>
        <p:nvPicPr>
          <p:cNvPr id="9" name="Picture 8" descr="A picture containing person, clothing&#10;&#10;Description automatically generated">
            <a:extLst>
              <a:ext uri="{FF2B5EF4-FFF2-40B4-BE49-F238E27FC236}">
                <a16:creationId xmlns:a16="http://schemas.microsoft.com/office/drawing/2014/main" id="{F42D1BA4-3791-5EE0-94E3-A64E97A77A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7319" y="7238998"/>
            <a:ext cx="1086301" cy="1514956"/>
          </a:xfrm>
          <a:prstGeom prst="rect">
            <a:avLst/>
          </a:prstGeom>
          <a:ln>
            <a:solidFill>
              <a:schemeClr val="tx2"/>
            </a:solidFill>
          </a:ln>
        </p:spPr>
      </p:pic>
      <p:pic>
        <p:nvPicPr>
          <p:cNvPr id="12" name="Picture 11" descr="A close-up of a person smiling&#10;&#10;Description automatically generated">
            <a:extLst>
              <a:ext uri="{FF2B5EF4-FFF2-40B4-BE49-F238E27FC236}">
                <a16:creationId xmlns:a16="http://schemas.microsoft.com/office/drawing/2014/main" id="{98341154-4247-5FCE-7025-3E3188EF7E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2689" y="7238999"/>
            <a:ext cx="1086301" cy="1514955"/>
          </a:xfrm>
          <a:prstGeom prst="rect">
            <a:avLst/>
          </a:prstGeom>
          <a:ln>
            <a:solidFill>
              <a:schemeClr val="tx2"/>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272271"/>
            <a:ext cx="6858000" cy="1630680"/>
          </a:xfrm>
          <a:prstGeom prst="rect">
            <a:avLst/>
          </a:prstGeom>
        </p:spPr>
      </p:pic>
      <p:sp>
        <p:nvSpPr>
          <p:cNvPr id="4" name="object 4"/>
          <p:cNvSpPr txBox="1"/>
          <p:nvPr/>
        </p:nvSpPr>
        <p:spPr>
          <a:xfrm>
            <a:off x="78739" y="495300"/>
            <a:ext cx="6694170" cy="10867077"/>
          </a:xfrm>
          <a:prstGeom prst="rect">
            <a:avLst/>
          </a:prstGeom>
        </p:spPr>
        <p:txBody>
          <a:bodyPr vert="horz" wrap="square" lIns="0" tIns="12700" rIns="0" bIns="0" rtlCol="0">
            <a:spAutoFit/>
          </a:bodyPr>
          <a:lstStyle/>
          <a:p>
            <a:pPr marL="12700">
              <a:lnSpc>
                <a:spcPct val="100000"/>
              </a:lnSpc>
              <a:spcBef>
                <a:spcPts val="100"/>
              </a:spcBef>
            </a:pPr>
            <a:r>
              <a:rPr lang="en-GB" sz="2800" b="1" spc="-5" dirty="0">
                <a:solidFill>
                  <a:srgbClr val="005493"/>
                </a:solidFill>
                <a:latin typeface="Amatic SC"/>
                <a:cs typeface="Amatic SC"/>
              </a:rPr>
              <a:t>          Safeguarding </a:t>
            </a:r>
          </a:p>
          <a:p>
            <a:pPr marL="12700">
              <a:lnSpc>
                <a:spcPct val="100000"/>
              </a:lnSpc>
              <a:spcBef>
                <a:spcPts val="100"/>
              </a:spcBef>
            </a:pPr>
            <a:endParaRPr lang="en-GB" sz="2800" b="1" spc="-5" dirty="0">
              <a:solidFill>
                <a:srgbClr val="005493"/>
              </a:solidFill>
              <a:latin typeface="Amatic SC"/>
              <a:cs typeface="Amatic SC"/>
            </a:endParaRPr>
          </a:p>
          <a:p>
            <a:r>
              <a:rPr lang="en-GB" sz="1600" dirty="0">
                <a:solidFill>
                  <a:schemeClr val="tx2"/>
                </a:solidFill>
                <a:latin typeface="Arial" panose="020B0604020202020204" pitchFamily="34" charset="0"/>
                <a:cs typeface="Arial" panose="020B0604020202020204" pitchFamily="34" charset="0"/>
              </a:rPr>
              <a:t>All staff at </a:t>
            </a:r>
            <a:r>
              <a:rPr lang="en-GB" sz="1600" dirty="0" err="1">
                <a:solidFill>
                  <a:schemeClr val="tx2"/>
                </a:solidFill>
                <a:latin typeface="Arial" panose="020B0604020202020204" pitchFamily="34" charset="0"/>
                <a:cs typeface="Arial" panose="020B0604020202020204" pitchFamily="34" charset="0"/>
              </a:rPr>
              <a:t>Cadoxton</a:t>
            </a:r>
            <a:r>
              <a:rPr lang="en-GB" sz="1600" dirty="0">
                <a:solidFill>
                  <a:schemeClr val="tx2"/>
                </a:solidFill>
                <a:latin typeface="Arial" panose="020B0604020202020204" pitchFamily="34" charset="0"/>
                <a:cs typeface="Arial" panose="020B0604020202020204" pitchFamily="34" charset="0"/>
              </a:rPr>
              <a:t> Primary School have regular up to date  safeguarding training that equips them to recognise and respond to any welfare concerns. These concerns are passed to the Designated Senior Person for Safeguarding who follows strict guidelines on how to deal with any issues raised. We take our duty of care very seriously and at we work with outside agencies closely to meet the needs of our children and their families. We use a school system called ‘My Concern’ that allows us to record and track all safeguarding concerns across the school. This is a secure platform and we follow all GDPR guidelines to keep the information safe and secure with only the necessary adults having sight of the data.</a:t>
            </a:r>
          </a:p>
          <a:p>
            <a:pPr fontAlgn="base"/>
            <a:r>
              <a:rPr lang="en-GB" sz="1600" dirty="0">
                <a:solidFill>
                  <a:schemeClr val="tx2"/>
                </a:solidFill>
                <a:latin typeface="Arial" panose="020B0604020202020204" pitchFamily="34" charset="0"/>
                <a:cs typeface="Arial" panose="020B0604020202020204" pitchFamily="34" charset="0"/>
              </a:rPr>
              <a:t>Designated Safeguarding lead in </a:t>
            </a:r>
            <a:r>
              <a:rPr lang="en-GB" sz="1600" dirty="0" err="1">
                <a:solidFill>
                  <a:schemeClr val="tx2"/>
                </a:solidFill>
                <a:latin typeface="Arial" panose="020B0604020202020204" pitchFamily="34" charset="0"/>
                <a:cs typeface="Arial" panose="020B0604020202020204" pitchFamily="34" charset="0"/>
              </a:rPr>
              <a:t>Cadoxton</a:t>
            </a:r>
            <a:r>
              <a:rPr lang="en-GB" sz="1600" dirty="0">
                <a:solidFill>
                  <a:schemeClr val="tx2"/>
                </a:solidFill>
                <a:latin typeface="Arial" panose="020B0604020202020204" pitchFamily="34" charset="0"/>
                <a:cs typeface="Arial" panose="020B0604020202020204" pitchFamily="34" charset="0"/>
              </a:rPr>
              <a:t>:</a:t>
            </a:r>
          </a:p>
          <a:p>
            <a:pPr fontAlgn="base"/>
            <a:r>
              <a:rPr lang="en-GB" sz="1600" dirty="0">
                <a:solidFill>
                  <a:schemeClr val="tx2"/>
                </a:solidFill>
                <a:latin typeface="Arial" panose="020B0604020202020204" pitchFamily="34" charset="0"/>
                <a:cs typeface="Arial" panose="020B0604020202020204" pitchFamily="34" charset="0"/>
              </a:rPr>
              <a:t>Janet Hayward: Executive Headteacher</a:t>
            </a:r>
          </a:p>
          <a:p>
            <a:pPr fontAlgn="base"/>
            <a:r>
              <a:rPr lang="en-GB" sz="1600" dirty="0">
                <a:solidFill>
                  <a:schemeClr val="tx2"/>
                </a:solidFill>
                <a:latin typeface="Arial" panose="020B0604020202020204" pitchFamily="34" charset="0"/>
                <a:cs typeface="Arial" panose="020B0604020202020204" pitchFamily="34" charset="0"/>
              </a:rPr>
              <a:t>Rhian Milton:  Head of School / Interim Head</a:t>
            </a:r>
          </a:p>
          <a:p>
            <a:pPr fontAlgn="base"/>
            <a:r>
              <a:rPr lang="en-GB" sz="1600" dirty="0">
                <a:solidFill>
                  <a:schemeClr val="tx2"/>
                </a:solidFill>
                <a:latin typeface="Arial" panose="020B0604020202020204" pitchFamily="34" charset="0"/>
                <a:cs typeface="Arial" panose="020B0604020202020204" pitchFamily="34" charset="0"/>
              </a:rPr>
              <a:t>Luke </a:t>
            </a:r>
            <a:r>
              <a:rPr lang="en-GB" sz="1600" dirty="0" err="1">
                <a:solidFill>
                  <a:schemeClr val="tx2"/>
                </a:solidFill>
                <a:latin typeface="Arial" panose="020B0604020202020204" pitchFamily="34" charset="0"/>
                <a:cs typeface="Arial" panose="020B0604020202020204" pitchFamily="34" charset="0"/>
              </a:rPr>
              <a:t>Tweedley</a:t>
            </a:r>
            <a:r>
              <a:rPr lang="en-GB" sz="1600" dirty="0">
                <a:solidFill>
                  <a:schemeClr val="tx2"/>
                </a:solidFill>
                <a:latin typeface="Arial" panose="020B0604020202020204" pitchFamily="34" charset="0"/>
                <a:cs typeface="Arial" panose="020B0604020202020204" pitchFamily="34" charset="0"/>
              </a:rPr>
              <a:t>: Assistant Head</a:t>
            </a:r>
          </a:p>
          <a:p>
            <a:pPr fontAlgn="base"/>
            <a:r>
              <a:rPr lang="en-GB" sz="1600" dirty="0">
                <a:solidFill>
                  <a:schemeClr val="tx2"/>
                </a:solidFill>
                <a:latin typeface="Arial" panose="020B0604020202020204" pitchFamily="34" charset="0"/>
                <a:cs typeface="Arial" panose="020B0604020202020204" pitchFamily="34" charset="0"/>
              </a:rPr>
              <a:t>Elle </a:t>
            </a:r>
            <a:r>
              <a:rPr lang="en-GB" sz="1600" dirty="0" err="1">
                <a:solidFill>
                  <a:schemeClr val="tx2"/>
                </a:solidFill>
                <a:latin typeface="Arial" panose="020B0604020202020204" pitchFamily="34" charset="0"/>
                <a:cs typeface="Arial" panose="020B0604020202020204" pitchFamily="34" charset="0"/>
              </a:rPr>
              <a:t>Peate</a:t>
            </a:r>
            <a:r>
              <a:rPr lang="en-GB" sz="1600" dirty="0">
                <a:solidFill>
                  <a:schemeClr val="tx2"/>
                </a:solidFill>
                <a:latin typeface="Arial" panose="020B0604020202020204" pitchFamily="34" charset="0"/>
                <a:cs typeface="Arial" panose="020B0604020202020204" pitchFamily="34" charset="0"/>
              </a:rPr>
              <a:t>: Lead Practitioner</a:t>
            </a:r>
          </a:p>
          <a:p>
            <a:endParaRPr lang="en-GB" sz="1600" dirty="0">
              <a:solidFill>
                <a:schemeClr val="tx2"/>
              </a:solidFill>
              <a:latin typeface="Arial" panose="020B0604020202020204" pitchFamily="34" charset="0"/>
              <a:cs typeface="Arial" panose="020B0604020202020204" pitchFamily="34" charset="0"/>
            </a:endParaRPr>
          </a:p>
          <a:p>
            <a:r>
              <a:rPr lang="en-GB" sz="2800" b="1" spc="-5" dirty="0">
                <a:solidFill>
                  <a:srgbClr val="005493"/>
                </a:solidFill>
                <a:latin typeface="Amatic SC"/>
                <a:cs typeface="Amatic SC"/>
              </a:rPr>
              <a:t>Equity and inclusion </a:t>
            </a:r>
            <a:endParaRPr lang="en-GB" sz="2800" dirty="0">
              <a:solidFill>
                <a:schemeClr val="tx2"/>
              </a:solidFill>
              <a:latin typeface="Arial" panose="020B0604020202020204" pitchFamily="34" charset="0"/>
              <a:cs typeface="Arial" panose="020B0604020202020204" pitchFamily="34" charset="0"/>
            </a:endParaRPr>
          </a:p>
          <a:p>
            <a:r>
              <a:rPr lang="en-GB" sz="1600" dirty="0">
                <a:solidFill>
                  <a:schemeClr val="tx2"/>
                </a:solidFill>
                <a:latin typeface="Arial" panose="020B0604020202020204" pitchFamily="34" charset="0"/>
                <a:cs typeface="Arial" panose="020B0604020202020204" pitchFamily="34" charset="0"/>
              </a:rPr>
              <a:t>The Governors and staff promote equal access to all areas of the curriculum for all children, regardless of race, gender, ability, disability, faith and cultural background. The school has clear policies in place and are committed to providing equality and an inclusive education. We expect respect for all within our school and the wider community. </a:t>
            </a:r>
          </a:p>
          <a:p>
            <a:endParaRPr lang="en-GB" sz="1600" dirty="0">
              <a:solidFill>
                <a:schemeClr val="tx2"/>
              </a:solidFill>
              <a:latin typeface="Arial" panose="020B0604020202020204" pitchFamily="34" charset="0"/>
              <a:cs typeface="Arial" panose="020B0604020202020204" pitchFamily="34" charset="0"/>
            </a:endParaRPr>
          </a:p>
          <a:p>
            <a:r>
              <a:rPr lang="en-GB" sz="2800" b="1" spc="-5" dirty="0">
                <a:solidFill>
                  <a:srgbClr val="005493"/>
                </a:solidFill>
                <a:latin typeface="Amatic SC"/>
                <a:cs typeface="Amatic SC"/>
              </a:rPr>
              <a:t>Looked after children  </a:t>
            </a:r>
            <a:endParaRPr lang="en-GB" sz="2800" dirty="0">
              <a:solidFill>
                <a:schemeClr val="tx2"/>
              </a:solidFill>
              <a:latin typeface="Arial" panose="020B0604020202020204" pitchFamily="34" charset="0"/>
              <a:cs typeface="Arial" panose="020B0604020202020204" pitchFamily="34" charset="0"/>
            </a:endParaRPr>
          </a:p>
          <a:p>
            <a:r>
              <a:rPr lang="en-GB" sz="1600" dirty="0">
                <a:solidFill>
                  <a:schemeClr val="tx2"/>
                </a:solidFill>
                <a:latin typeface="Arial" panose="020B0604020202020204" pitchFamily="34" charset="0"/>
                <a:cs typeface="Arial" panose="020B0604020202020204" pitchFamily="34" charset="0"/>
              </a:rPr>
              <a:t>We work in partnership with the Vale of Glamorgan council and follow a a duty to safeguard and promote the education of Looked After Children. We aim to provide a safe and secure environment, where there is belief in the abilities and potential of all children, including those who are looked after. We support our Looked After Children and give them equal access to every opportunity to achieve their potential and to enjoy learning. Our head of school Rhian Milton is the designated person responsible for promoting the educational achievement of Looked After Children. </a:t>
            </a:r>
            <a:endParaRPr sz="1200" dirty="0">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p:txBody>
      </p:sp>
      <p:pic>
        <p:nvPicPr>
          <p:cNvPr id="9" name="Picture 8" descr="A group of children posing for a photo&#10;&#10;Description automatically generated with medium confidence">
            <a:extLst>
              <a:ext uri="{FF2B5EF4-FFF2-40B4-BE49-F238E27FC236}">
                <a16:creationId xmlns:a16="http://schemas.microsoft.com/office/drawing/2014/main" id="{26A08E8B-B463-6342-BC69-CC4B98A74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883" y="137159"/>
            <a:ext cx="4162926" cy="1219200"/>
          </a:xfrm>
          <a:prstGeom prst="rect">
            <a:avLst/>
          </a:prstGeom>
          <a:effectLst>
            <a:softEdge rad="89792"/>
          </a:effectLst>
        </p:spPr>
      </p:pic>
      <p:pic>
        <p:nvPicPr>
          <p:cNvPr id="12" name="Picture 11" descr="A picture containing person, indoor, wall, little&#10;&#10;Description automatically generated">
            <a:extLst>
              <a:ext uri="{FF2B5EF4-FFF2-40B4-BE49-F238E27FC236}">
                <a16:creationId xmlns:a16="http://schemas.microsoft.com/office/drawing/2014/main" id="{E881FCDE-34E7-8343-AAF9-3906CCC81D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4166615"/>
            <a:ext cx="1943100" cy="1295400"/>
          </a:xfrm>
          <a:prstGeom prst="rect">
            <a:avLst/>
          </a:prstGeom>
          <a:effectLst>
            <a:softEdge rad="103187"/>
          </a:effectLst>
        </p:spPr>
      </p:pic>
    </p:spTree>
    <p:extLst>
      <p:ext uri="{BB962C8B-B14F-4D97-AF65-F5344CB8AC3E}">
        <p14:creationId xmlns:p14="http://schemas.microsoft.com/office/powerpoint/2010/main" val="2861458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272271"/>
            <a:ext cx="6858000" cy="1630680"/>
          </a:xfrm>
          <a:prstGeom prst="rect">
            <a:avLst/>
          </a:prstGeom>
        </p:spPr>
      </p:pic>
      <p:pic>
        <p:nvPicPr>
          <p:cNvPr id="3" name="object 3"/>
          <p:cNvPicPr/>
          <p:nvPr/>
        </p:nvPicPr>
        <p:blipFill>
          <a:blip r:embed="rId3" cstate="print"/>
          <a:stretch>
            <a:fillRect/>
          </a:stretch>
        </p:blipFill>
        <p:spPr>
          <a:xfrm>
            <a:off x="5199888" y="27432"/>
            <a:ext cx="1658112" cy="1438655"/>
          </a:xfrm>
          <a:prstGeom prst="rect">
            <a:avLst/>
          </a:prstGeom>
        </p:spPr>
      </p:pic>
      <p:sp>
        <p:nvSpPr>
          <p:cNvPr id="4" name="object 4"/>
          <p:cNvSpPr txBox="1"/>
          <p:nvPr/>
        </p:nvSpPr>
        <p:spPr>
          <a:xfrm>
            <a:off x="78739" y="495300"/>
            <a:ext cx="6694170" cy="7140416"/>
          </a:xfrm>
          <a:prstGeom prst="rect">
            <a:avLst/>
          </a:prstGeom>
        </p:spPr>
        <p:txBody>
          <a:bodyPr vert="horz" wrap="square" lIns="0" tIns="12700" rIns="0" bIns="0" rtlCol="0">
            <a:spAutoFit/>
          </a:bodyPr>
          <a:lstStyle/>
          <a:p>
            <a:pPr marL="12700">
              <a:lnSpc>
                <a:spcPct val="100000"/>
              </a:lnSpc>
              <a:spcBef>
                <a:spcPts val="100"/>
              </a:spcBef>
            </a:pPr>
            <a:r>
              <a:rPr lang="en-GB" sz="2800" b="1" spc="-5" dirty="0">
                <a:solidFill>
                  <a:srgbClr val="005493"/>
                </a:solidFill>
                <a:latin typeface="Amatic SC"/>
                <a:cs typeface="Amatic SC"/>
              </a:rPr>
              <a:t>Arrangements for the disabled </a:t>
            </a:r>
          </a:p>
          <a:p>
            <a:pPr marL="12700">
              <a:lnSpc>
                <a:spcPct val="100000"/>
              </a:lnSpc>
              <a:spcBef>
                <a:spcPts val="100"/>
              </a:spcBef>
            </a:pPr>
            <a:r>
              <a:rPr lang="en-GB" sz="1400" dirty="0">
                <a:solidFill>
                  <a:schemeClr val="tx2"/>
                </a:solidFill>
                <a:latin typeface="Arial" panose="020B0604020202020204" pitchFamily="34" charset="0"/>
                <a:cs typeface="Arial" panose="020B0604020202020204" pitchFamily="34" charset="0"/>
              </a:rPr>
              <a:t>The school is a Victorian building and is on multiple levels however we have facilities to accommodate disabled children and adults. It is fully compliant with all current regulations. We are committed to inclusion and full access to the curriculum and all aspects of school life for all children. Occasionally Health and Safety issues demand that some exceptions be made. In these instances each case is looked at very carefully on an individual basis and suitable differentiation is negotiated. A full risk assessment will be taken prior to admission. </a:t>
            </a:r>
          </a:p>
          <a:p>
            <a:pPr marL="12700">
              <a:lnSpc>
                <a:spcPct val="100000"/>
              </a:lnSpc>
              <a:spcBef>
                <a:spcPts val="100"/>
              </a:spcBef>
            </a:pPr>
            <a:endParaRPr lang="en-GB" sz="1400" dirty="0">
              <a:solidFill>
                <a:schemeClr val="tx2"/>
              </a:solidFill>
              <a:latin typeface="Arial" panose="020B0604020202020204" pitchFamily="34" charset="0"/>
              <a:cs typeface="Arial" panose="020B0604020202020204" pitchFamily="34" charset="0"/>
            </a:endParaRPr>
          </a:p>
          <a:p>
            <a:pPr marL="12700">
              <a:spcBef>
                <a:spcPts val="100"/>
              </a:spcBef>
            </a:pPr>
            <a:r>
              <a:rPr lang="en-GB" sz="2800" b="1" spc="-5" dirty="0">
                <a:solidFill>
                  <a:srgbClr val="005493"/>
                </a:solidFill>
                <a:latin typeface="Amatic SC"/>
                <a:cs typeface="Amatic SC"/>
              </a:rPr>
              <a:t>School security </a:t>
            </a:r>
            <a:endParaRPr lang="en-GB" sz="1400" b="1" spc="-5" dirty="0">
              <a:solidFill>
                <a:schemeClr val="tx2"/>
              </a:solidFill>
              <a:latin typeface="Arial" panose="020B0604020202020204" pitchFamily="34" charset="0"/>
              <a:cs typeface="Arial" panose="020B0604020202020204" pitchFamily="34" charset="0"/>
            </a:endParaRPr>
          </a:p>
          <a:p>
            <a:pPr marL="12700">
              <a:spcBef>
                <a:spcPts val="100"/>
              </a:spcBef>
            </a:pPr>
            <a:r>
              <a:rPr lang="en-GB" sz="1400" dirty="0">
                <a:solidFill>
                  <a:schemeClr val="tx2"/>
                </a:solidFill>
                <a:latin typeface="Arial" panose="020B0604020202020204" pitchFamily="34" charset="0"/>
                <a:cs typeface="Arial" panose="020B0604020202020204" pitchFamily="34" charset="0"/>
              </a:rPr>
              <a:t>The safety of our children is paramount and there is CCTV coverage of the school site. All visitors must report to the main office located at the front of the school where our administration team are on hand to answer any queries you may have and to welcome visitors to the school. External doors leading into the school require electronic entry fobs to ensure the whole school site is secure. Deliveries are only able to enter through the main school gates operated by our admin team. Our school facilities manager is Joe </a:t>
            </a:r>
            <a:r>
              <a:rPr lang="en-GB" sz="1400" dirty="0" err="1">
                <a:solidFill>
                  <a:schemeClr val="tx2"/>
                </a:solidFill>
                <a:latin typeface="Arial" panose="020B0604020202020204" pitchFamily="34" charset="0"/>
                <a:cs typeface="Arial" panose="020B0604020202020204" pitchFamily="34" charset="0"/>
              </a:rPr>
              <a:t>Gaugn</a:t>
            </a:r>
            <a:r>
              <a:rPr lang="en-GB" sz="1400" dirty="0">
                <a:solidFill>
                  <a:schemeClr val="tx2"/>
                </a:solidFill>
                <a:latin typeface="Arial" panose="020B0604020202020204" pitchFamily="34" charset="0"/>
                <a:cs typeface="Arial" panose="020B0604020202020204" pitchFamily="34" charset="0"/>
              </a:rPr>
              <a:t> who manages all of the safety and security of the building including our sports hall, gardens and community centre. </a:t>
            </a:r>
          </a:p>
          <a:p>
            <a:pPr marL="12700">
              <a:lnSpc>
                <a:spcPct val="100000"/>
              </a:lnSpc>
              <a:spcBef>
                <a:spcPts val="100"/>
              </a:spcBef>
            </a:pPr>
            <a:endParaRPr lang="en-GB" sz="1400" spc="-5" dirty="0">
              <a:solidFill>
                <a:schemeClr val="tx2"/>
              </a:solidFill>
              <a:latin typeface="Arial" panose="020B0604020202020204" pitchFamily="34" charset="0"/>
              <a:cs typeface="Arial" panose="020B0604020202020204" pitchFamily="34" charset="0"/>
            </a:endParaRPr>
          </a:p>
          <a:p>
            <a:r>
              <a:rPr lang="en-GB" sz="2800" b="1" dirty="0">
                <a:solidFill>
                  <a:schemeClr val="tx2"/>
                </a:solidFill>
                <a:latin typeface="Amatic SC" pitchFamily="2" charset="-79"/>
                <a:cs typeface="Amatic SC" pitchFamily="2" charset="-79"/>
              </a:rPr>
              <a:t>Access to Information - GDPR</a:t>
            </a:r>
            <a:endParaRPr lang="en-GB" sz="2800" dirty="0">
              <a:solidFill>
                <a:schemeClr val="tx2"/>
              </a:solidFill>
              <a:latin typeface="Amatic SC" pitchFamily="2" charset="-79"/>
              <a:cs typeface="Amatic SC" pitchFamily="2" charset="-79"/>
            </a:endParaRPr>
          </a:p>
          <a:p>
            <a:r>
              <a:rPr lang="en-GB" sz="1400" dirty="0">
                <a:solidFill>
                  <a:schemeClr val="tx2"/>
                </a:solidFill>
                <a:latin typeface="Arial" panose="020B0604020202020204" pitchFamily="34" charset="0"/>
                <a:cs typeface="Arial" panose="020B0604020202020204" pitchFamily="34" charset="0"/>
              </a:rPr>
              <a:t>The school will retain records on each individual child. These provide a personal and academic profile as progression is made throughout each year. Records are available for parents to inspect at school and copies can be made to be taken away should this prove necessary. It is a statutory obligation that records should be made available within 15 days – but normally it is possible to arrange for them to be seen more quickly than this. </a:t>
            </a:r>
          </a:p>
          <a:p>
            <a:r>
              <a:rPr lang="en-GB" sz="1400" dirty="0">
                <a:solidFill>
                  <a:schemeClr val="tx2"/>
                </a:solidFill>
                <a:latin typeface="Arial" panose="020B0604020202020204" pitchFamily="34" charset="0"/>
                <a:cs typeface="Arial" panose="020B0604020202020204" pitchFamily="34" charset="0"/>
              </a:rPr>
              <a:t>Parents who wish to inspect documents relating to the school’s curriculum should contact the Headteacher. </a:t>
            </a: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p:txBody>
      </p:sp>
    </p:spTree>
    <p:extLst>
      <p:ext uri="{BB962C8B-B14F-4D97-AF65-F5344CB8AC3E}">
        <p14:creationId xmlns:p14="http://schemas.microsoft.com/office/powerpoint/2010/main" val="1702813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272271"/>
            <a:ext cx="6858000" cy="1630680"/>
          </a:xfrm>
          <a:prstGeom prst="rect">
            <a:avLst/>
          </a:prstGeom>
        </p:spPr>
      </p:pic>
      <p:pic>
        <p:nvPicPr>
          <p:cNvPr id="3" name="object 3"/>
          <p:cNvPicPr/>
          <p:nvPr/>
        </p:nvPicPr>
        <p:blipFill>
          <a:blip r:embed="rId3" cstate="print"/>
          <a:stretch>
            <a:fillRect/>
          </a:stretch>
        </p:blipFill>
        <p:spPr>
          <a:xfrm>
            <a:off x="5199888" y="27432"/>
            <a:ext cx="1658112" cy="1438655"/>
          </a:xfrm>
          <a:prstGeom prst="rect">
            <a:avLst/>
          </a:prstGeom>
        </p:spPr>
      </p:pic>
      <p:sp>
        <p:nvSpPr>
          <p:cNvPr id="4" name="object 4"/>
          <p:cNvSpPr txBox="1"/>
          <p:nvPr/>
        </p:nvSpPr>
        <p:spPr>
          <a:xfrm>
            <a:off x="78739" y="-1017"/>
            <a:ext cx="6694170" cy="8699818"/>
          </a:xfrm>
          <a:prstGeom prst="rect">
            <a:avLst/>
          </a:prstGeom>
        </p:spPr>
        <p:txBody>
          <a:bodyPr vert="horz" wrap="square" lIns="0" tIns="12700" rIns="0" bIns="0" rtlCol="0">
            <a:spAutoFit/>
          </a:bodyPr>
          <a:lstStyle/>
          <a:p>
            <a:pPr marL="12700">
              <a:lnSpc>
                <a:spcPct val="100000"/>
              </a:lnSpc>
              <a:spcBef>
                <a:spcPts val="100"/>
              </a:spcBef>
            </a:pPr>
            <a:r>
              <a:rPr lang="en-GB" sz="2800" b="1" spc="-5" dirty="0">
                <a:solidFill>
                  <a:srgbClr val="005493"/>
                </a:solidFill>
                <a:latin typeface="Amatic SC"/>
                <a:cs typeface="Amatic SC"/>
              </a:rPr>
              <a:t>Health and safety</a:t>
            </a:r>
          </a:p>
          <a:p>
            <a:pPr fontAlgn="base"/>
            <a:endParaRPr lang="en-GB" sz="1200" dirty="0">
              <a:solidFill>
                <a:schemeClr val="tx2"/>
              </a:solidFill>
              <a:latin typeface="Arial" panose="020B0604020202020204" pitchFamily="34" charset="0"/>
              <a:cs typeface="Arial" panose="020B0604020202020204" pitchFamily="34" charset="0"/>
            </a:endParaRPr>
          </a:p>
          <a:p>
            <a:r>
              <a:rPr lang="en-GB" sz="1400" dirty="0">
                <a:solidFill>
                  <a:schemeClr val="tx2"/>
                </a:solidFill>
                <a:latin typeface="Arial" panose="020B0604020202020204" pitchFamily="34" charset="0"/>
                <a:cs typeface="Arial" panose="020B0604020202020204" pitchFamily="34" charset="0"/>
              </a:rPr>
              <a:t>We aim to ensure that children are safe and secure at all times. The school adheres to the guidelines outlined by the4 Vale of Glamorgan City Council regarding Health and Safety in Education. </a:t>
            </a:r>
          </a:p>
          <a:p>
            <a:r>
              <a:rPr lang="en-GB" sz="1400" dirty="0">
                <a:solidFill>
                  <a:schemeClr val="tx2"/>
                </a:solidFill>
                <a:latin typeface="Arial" panose="020B0604020202020204" pitchFamily="34" charset="0"/>
                <a:cs typeface="Arial" panose="020B0604020202020204" pitchFamily="34" charset="0"/>
              </a:rPr>
              <a:t>Any health and safety concerns are to be reported to the Head of school. When appropriate these issues will be brought to children's or parents attention via our communication systems. Personal and Social Education sessions also address any Health and Safety issues. The school works closely with our community, such as the police and the traffic safety team. Any issues are monitored and reviewed on a regular basis. Regular fire drills are undertaken and the school is equipped with appropriate safety equipment which are checked for compliance regularly. Risk assessments have been undertaken on potential hazards and educational visits. We use a secure system called Evolve to do an in-depth risk assessment of every off site  </a:t>
            </a:r>
          </a:p>
          <a:p>
            <a:r>
              <a:rPr lang="en-GB" sz="1400" dirty="0">
                <a:solidFill>
                  <a:schemeClr val="tx2"/>
                </a:solidFill>
                <a:latin typeface="Arial" panose="020B0604020202020204" pitchFamily="34" charset="0"/>
                <a:cs typeface="Arial" panose="020B0604020202020204" pitchFamily="34" charset="0"/>
              </a:rPr>
              <a:t>Visit. </a:t>
            </a:r>
          </a:p>
          <a:p>
            <a:r>
              <a:rPr lang="en-GB" sz="1400" dirty="0">
                <a:solidFill>
                  <a:schemeClr val="tx2"/>
                </a:solidFill>
                <a:latin typeface="Arial" panose="020B0604020202020204" pitchFamily="34" charset="0"/>
                <a:cs typeface="Arial" panose="020B0604020202020204" pitchFamily="34" charset="0"/>
              </a:rPr>
              <a:t>Visitors MUST report to the school office where they will be asked to sign in and wear identification badges if working in and around the school. Parents should not enter the school via any other door but the main school reception during the school day. All staff have a DBS check, this includes contract workers. </a:t>
            </a:r>
          </a:p>
          <a:p>
            <a:r>
              <a:rPr lang="en-GB" sz="1400" dirty="0">
                <a:solidFill>
                  <a:schemeClr val="tx2"/>
                </a:solidFill>
                <a:latin typeface="Arial" panose="020B0604020202020204" pitchFamily="34" charset="0"/>
                <a:cs typeface="Arial" panose="020B0604020202020204" pitchFamily="34" charset="0"/>
              </a:rPr>
              <a:t>There is a limited amount of parking available in the school car park. The back car park is closed off during drop off and pick up times to ensure the safety of all our children. Only blue badge holders are permitted to park in the disabled parking bays. Please be considerate to pedestrians and other drivers when parking near to the school and where possible parents and carers should walk to school. </a:t>
            </a:r>
          </a:p>
          <a:p>
            <a:r>
              <a:rPr lang="en-GB" sz="1400" dirty="0">
                <a:solidFill>
                  <a:schemeClr val="tx2"/>
                </a:solidFill>
                <a:latin typeface="Arial" panose="020B0604020202020204" pitchFamily="34" charset="0"/>
                <a:cs typeface="Arial" panose="020B0604020202020204" pitchFamily="34" charset="0"/>
              </a:rPr>
              <a:t>The school site is secure throughout the school day. It is monitored by CCTV cameras, 24 hours a day. </a:t>
            </a:r>
          </a:p>
          <a:p>
            <a:r>
              <a:rPr lang="en-GB" sz="1400" b="1" dirty="0">
                <a:solidFill>
                  <a:schemeClr val="tx2"/>
                </a:solidFill>
                <a:latin typeface="Arial" panose="020B0604020202020204" pitchFamily="34" charset="0"/>
                <a:cs typeface="Arial" panose="020B0604020202020204" pitchFamily="34" charset="0"/>
              </a:rPr>
              <a:t>Please note that dogs are NOT ALLOWED on the school site. The school has a strict NO SMOKING policy on the whole site</a:t>
            </a:r>
            <a:r>
              <a:rPr lang="en-GB" sz="1400" dirty="0">
                <a:solidFill>
                  <a:schemeClr val="tx2"/>
                </a:solidFill>
                <a:latin typeface="Arial" panose="020B0604020202020204" pitchFamily="34" charset="0"/>
                <a:cs typeface="Arial" panose="020B0604020202020204" pitchFamily="34" charset="0"/>
              </a:rPr>
              <a:t>. </a:t>
            </a:r>
            <a:r>
              <a:rPr lang="en-GB" sz="1400" b="1" dirty="0">
                <a:solidFill>
                  <a:schemeClr val="tx2"/>
                </a:solidFill>
                <a:latin typeface="Arial" panose="020B0604020202020204" pitchFamily="34" charset="0"/>
                <a:cs typeface="Arial" panose="020B0604020202020204" pitchFamily="34" charset="0"/>
              </a:rPr>
              <a:t>Any person using inappropriate language within the school grounds will be requested to leave. </a:t>
            </a:r>
          </a:p>
          <a:p>
            <a:r>
              <a:rPr lang="en-GB" sz="2800" b="1" spc="-5" dirty="0">
                <a:solidFill>
                  <a:srgbClr val="005493"/>
                </a:solidFill>
                <a:latin typeface="Amatic SC"/>
                <a:cs typeface="Amatic SC"/>
              </a:rPr>
              <a:t>GDPR</a:t>
            </a:r>
            <a:endParaRPr lang="en-GB" dirty="0"/>
          </a:p>
          <a:p>
            <a:r>
              <a:rPr lang="en-GB" sz="1400" dirty="0">
                <a:solidFill>
                  <a:schemeClr val="tx2"/>
                </a:solidFill>
                <a:latin typeface="Arial" panose="020B0604020202020204" pitchFamily="34" charset="0"/>
                <a:cs typeface="Arial" panose="020B0604020202020204" pitchFamily="34" charset="0"/>
              </a:rPr>
              <a:t>The General Data Protection Regulations (GDPR) replaced the Data Protection Act 1998 on 25th May 2018. The school is now required to tell all data subjects about the data that is collected about them and how it is used. Below are our policy and privacy notice. </a:t>
            </a: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2700" marR="104775">
              <a:lnSpc>
                <a:spcPts val="1390"/>
              </a:lnSpc>
              <a:spcBef>
                <a:spcPts val="65"/>
              </a:spcBef>
              <a:tabLst>
                <a:tab pos="184150" algn="l"/>
              </a:tabLst>
            </a:pPr>
            <a:r>
              <a:rPr lang="en-GB" sz="1200" spc="-5" dirty="0">
                <a:solidFill>
                  <a:srgbClr val="005493"/>
                </a:solidFill>
                <a:latin typeface="Comic Neue Angular"/>
                <a:cs typeface="Comic Neue Angular"/>
              </a:rPr>
              <a:t>             </a:t>
            </a:r>
            <a:endParaRPr lang="en-GB" sz="1200" b="1" spc="-5" dirty="0">
              <a:solidFill>
                <a:srgbClr val="005493"/>
              </a:solidFill>
              <a:latin typeface="Comic Neue Angular"/>
              <a:cs typeface="Comic Neue Angular"/>
            </a:endParaRPr>
          </a:p>
        </p:txBody>
      </p:sp>
      <p:pic>
        <p:nvPicPr>
          <p:cNvPr id="6" name="Picture 5" descr="A picture containing person, indoor, crowd&#10;&#10;Description automatically generated">
            <a:extLst>
              <a:ext uri="{FF2B5EF4-FFF2-40B4-BE49-F238E27FC236}">
                <a16:creationId xmlns:a16="http://schemas.microsoft.com/office/drawing/2014/main" id="{4ECEE0F3-1276-B447-A654-4C8108D02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7670196"/>
            <a:ext cx="2445781" cy="1630680"/>
          </a:xfrm>
          <a:prstGeom prst="rect">
            <a:avLst/>
          </a:prstGeom>
          <a:effectLst>
            <a:softEdge rad="138558"/>
          </a:effectLst>
        </p:spPr>
      </p:pic>
    </p:spTree>
    <p:extLst>
      <p:ext uri="{BB962C8B-B14F-4D97-AF65-F5344CB8AC3E}">
        <p14:creationId xmlns:p14="http://schemas.microsoft.com/office/powerpoint/2010/main" val="3362078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272271"/>
            <a:ext cx="6858000" cy="1630680"/>
          </a:xfrm>
          <a:prstGeom prst="rect">
            <a:avLst/>
          </a:prstGeom>
        </p:spPr>
      </p:pic>
      <p:pic>
        <p:nvPicPr>
          <p:cNvPr id="3" name="object 3"/>
          <p:cNvPicPr/>
          <p:nvPr/>
        </p:nvPicPr>
        <p:blipFill>
          <a:blip r:embed="rId3" cstate="print"/>
          <a:stretch>
            <a:fillRect/>
          </a:stretch>
        </p:blipFill>
        <p:spPr>
          <a:xfrm>
            <a:off x="5199888" y="27432"/>
            <a:ext cx="1658112" cy="1438655"/>
          </a:xfrm>
          <a:prstGeom prst="rect">
            <a:avLst/>
          </a:prstGeom>
        </p:spPr>
      </p:pic>
      <p:sp>
        <p:nvSpPr>
          <p:cNvPr id="4" name="object 4"/>
          <p:cNvSpPr txBox="1"/>
          <p:nvPr/>
        </p:nvSpPr>
        <p:spPr>
          <a:xfrm>
            <a:off x="191769" y="533400"/>
            <a:ext cx="6474461" cy="10979929"/>
          </a:xfrm>
          <a:prstGeom prst="rect">
            <a:avLst/>
          </a:prstGeom>
        </p:spPr>
        <p:txBody>
          <a:bodyPr vert="horz" wrap="square" lIns="0" tIns="12700" rIns="0" bIns="0" rtlCol="0">
            <a:spAutoFit/>
          </a:bodyPr>
          <a:lstStyle/>
          <a:p>
            <a:r>
              <a:rPr lang="en-GB" sz="2800" b="1" dirty="0">
                <a:solidFill>
                  <a:schemeClr val="tx2"/>
                </a:solidFill>
                <a:latin typeface="Amatic SC" pitchFamily="2" charset="-79"/>
                <a:cs typeface="Amatic SC" pitchFamily="2" charset="-79"/>
              </a:rPr>
              <a:t>Policy on Charging for School Activities </a:t>
            </a:r>
            <a:endParaRPr lang="en-GB" sz="2800" dirty="0">
              <a:solidFill>
                <a:schemeClr val="tx2"/>
              </a:solidFill>
              <a:latin typeface="Amatic SC" pitchFamily="2" charset="-79"/>
              <a:cs typeface="Amatic SC" pitchFamily="2" charset="-79"/>
            </a:endParaRPr>
          </a:p>
          <a:p>
            <a:r>
              <a:rPr lang="en-GB" sz="1400" dirty="0">
                <a:solidFill>
                  <a:schemeClr val="tx2"/>
                </a:solidFill>
                <a:latin typeface="Arial" panose="020B0604020202020204" pitchFamily="34" charset="0"/>
                <a:cs typeface="Arial" panose="020B0604020202020204" pitchFamily="34" charset="0"/>
              </a:rPr>
              <a:t>The school’s educational provision and most of the activities organised by the school are financed via funds received from Vale of Glamorgan City Council. There are, however some valuable educational experiences that cannot be provided by the school without financial support from parents. </a:t>
            </a:r>
          </a:p>
          <a:p>
            <a:r>
              <a:rPr lang="en-GB" sz="1400" dirty="0">
                <a:solidFill>
                  <a:schemeClr val="tx2"/>
                </a:solidFill>
                <a:latin typeface="Arial" panose="020B0604020202020204" pitchFamily="34" charset="0"/>
                <a:cs typeface="Arial" panose="020B0604020202020204" pitchFamily="34" charset="0"/>
              </a:rPr>
              <a:t>Where a visit occurs during school time, </a:t>
            </a:r>
            <a:r>
              <a:rPr lang="en-GB" sz="1400" b="1" dirty="0">
                <a:solidFill>
                  <a:schemeClr val="tx2"/>
                </a:solidFill>
                <a:latin typeface="Arial" panose="020B0604020202020204" pitchFamily="34" charset="0"/>
                <a:cs typeface="Arial" panose="020B0604020202020204" pitchFamily="34" charset="0"/>
              </a:rPr>
              <a:t>a voluntary contribution to enable the visit to take place may be invited</a:t>
            </a:r>
            <a:r>
              <a:rPr lang="en-GB" sz="1400" dirty="0">
                <a:solidFill>
                  <a:schemeClr val="tx2"/>
                </a:solidFill>
                <a:latin typeface="Arial" panose="020B0604020202020204" pitchFamily="34" charset="0"/>
                <a:cs typeface="Arial" panose="020B0604020202020204" pitchFamily="34" charset="0"/>
              </a:rPr>
              <a:t>. Activities for which voluntary contributions are sought may be cancelled if the cost to the school is not adequately covered. Contributions may also be requested for visiting workshops to support areas of learning and experience. Where possible we subsidise school residentials and school trips to ensure that they are affordable for all. We also endeavour to give plenty of notice to allow parents time to save and be prepared. </a:t>
            </a:r>
          </a:p>
          <a:p>
            <a:r>
              <a:rPr lang="en-GB" sz="1400" dirty="0">
                <a:solidFill>
                  <a:schemeClr val="tx2"/>
                </a:solidFill>
                <a:latin typeface="Arial" panose="020B0604020202020204" pitchFamily="34" charset="0"/>
                <a:cs typeface="Arial" panose="020B0604020202020204" pitchFamily="34" charset="0"/>
              </a:rPr>
              <a:t>The Headteacher, in consultation with the Chair of Governors, will make authorisation of remission in any of these areas. </a:t>
            </a:r>
          </a:p>
          <a:p>
            <a:pPr marL="12700">
              <a:lnSpc>
                <a:spcPct val="100000"/>
              </a:lnSpc>
              <a:spcBef>
                <a:spcPts val="100"/>
              </a:spcBef>
            </a:pPr>
            <a:r>
              <a:rPr lang="en-GB" sz="1400" b="1" spc="-5" dirty="0">
                <a:solidFill>
                  <a:schemeClr val="tx2"/>
                </a:solidFill>
                <a:latin typeface="Arial" panose="020B0604020202020204" pitchFamily="34" charset="0"/>
                <a:cs typeface="Arial" panose="020B0604020202020204" pitchFamily="34" charset="0"/>
              </a:rPr>
              <a:t> </a:t>
            </a:r>
          </a:p>
          <a:p>
            <a:endParaRPr lang="en-GB" sz="2800" b="1" dirty="0">
              <a:solidFill>
                <a:schemeClr val="tx2"/>
              </a:solidFill>
              <a:latin typeface="Amatic SC" pitchFamily="2" charset="-79"/>
              <a:cs typeface="Amatic SC" pitchFamily="2" charset="-79"/>
            </a:endParaRPr>
          </a:p>
          <a:p>
            <a:endParaRPr lang="en-GB" sz="2800" b="1" dirty="0">
              <a:solidFill>
                <a:schemeClr val="tx2"/>
              </a:solidFill>
              <a:latin typeface="Amatic SC" pitchFamily="2" charset="-79"/>
              <a:cs typeface="Amatic SC" pitchFamily="2" charset="-79"/>
            </a:endParaRPr>
          </a:p>
          <a:p>
            <a:endParaRPr lang="en-GB" sz="2800" b="1" dirty="0">
              <a:solidFill>
                <a:schemeClr val="tx2"/>
              </a:solidFill>
              <a:latin typeface="Amatic SC" pitchFamily="2" charset="-79"/>
              <a:cs typeface="Amatic SC" pitchFamily="2" charset="-79"/>
            </a:endParaRPr>
          </a:p>
          <a:p>
            <a:r>
              <a:rPr lang="en-GB" sz="2800" b="1" dirty="0">
                <a:solidFill>
                  <a:schemeClr val="tx2"/>
                </a:solidFill>
                <a:latin typeface="Amatic SC" pitchFamily="2" charset="-79"/>
                <a:cs typeface="Amatic SC" pitchFamily="2" charset="-79"/>
              </a:rPr>
              <a:t>Complaints</a:t>
            </a:r>
            <a:r>
              <a:rPr lang="en-GB" sz="2800" b="1" dirty="0"/>
              <a:t> </a:t>
            </a:r>
            <a:endParaRPr lang="en-GB" sz="2800" dirty="0"/>
          </a:p>
          <a:p>
            <a:r>
              <a:rPr lang="en-GB" sz="1400" dirty="0">
                <a:solidFill>
                  <a:schemeClr val="tx2"/>
                </a:solidFill>
                <a:latin typeface="Arial" panose="020B0604020202020204" pitchFamily="34" charset="0"/>
                <a:cs typeface="Arial" panose="020B0604020202020204" pitchFamily="34" charset="0"/>
              </a:rPr>
              <a:t>The school follows the Local Authority complaints procedure policy as required by the Education Reform Act. The document is available on our website. </a:t>
            </a:r>
          </a:p>
          <a:p>
            <a:r>
              <a:rPr lang="en-GB" sz="1400" dirty="0">
                <a:solidFill>
                  <a:schemeClr val="tx2"/>
                </a:solidFill>
                <a:latin typeface="Arial" panose="020B0604020202020204" pitchFamily="34" charset="0"/>
                <a:cs typeface="Arial" panose="020B0604020202020204" pitchFamily="34" charset="0"/>
              </a:rPr>
              <a:t>All complaints in the first instance should be addressed to the appropriate person at school. This should be the Head of school. Complaints about actions of a member of staff must always be made to the Head of school in the first instance. Any person against whom a complaint is being made should be informed at the outset. </a:t>
            </a:r>
          </a:p>
          <a:p>
            <a:r>
              <a:rPr lang="en-GB" sz="1400" dirty="0">
                <a:solidFill>
                  <a:schemeClr val="tx2"/>
                </a:solidFill>
                <a:latin typeface="Arial" panose="020B0604020202020204" pitchFamily="34" charset="0"/>
                <a:cs typeface="Arial" panose="020B0604020202020204" pitchFamily="34" charset="0"/>
              </a:rPr>
              <a:t>Should the school and complaint fail to reach a resolution, LA and Welsh Government guidelines and procedures will be followed. However, it is usually possible for queries and problems regarding all aspects of school life to be dealt with effectively by good home/school communication. If you wish to make a formal compliant about the head or executive head of school then you should contact our chair of governors Mrs Sean Murphy. Our complaints procedure is in line with our relationships policy and we endeavour to solve all disputes in a respectful, calm way, ensuring that everyone is safe and protected.  </a:t>
            </a:r>
          </a:p>
          <a:p>
            <a:pPr marL="12700">
              <a:lnSpc>
                <a:spcPct val="100000"/>
              </a:lnSpc>
              <a:spcBef>
                <a:spcPts val="100"/>
              </a:spcBef>
            </a:pPr>
            <a:endParaRPr lang="en-GB" sz="2800" b="1" spc="-5" dirty="0">
              <a:solidFill>
                <a:srgbClr val="005493"/>
              </a:solidFill>
              <a:latin typeface="Amatic SC"/>
              <a:cs typeface="Amatic SC"/>
            </a:endParaRPr>
          </a:p>
          <a:p>
            <a:pPr fontAlgn="base"/>
            <a:endParaRPr lang="en-GB" sz="1200" dirty="0">
              <a:solidFill>
                <a:schemeClr val="tx2"/>
              </a:solidFill>
              <a:latin typeface="Arial" panose="020B0604020202020204" pitchFamily="34" charset="0"/>
              <a:cs typeface="Arial" panose="020B0604020202020204" pitchFamily="34" charset="0"/>
            </a:endParaRPr>
          </a:p>
          <a:p>
            <a:pPr marL="184150" marR="104775" indent="-171450">
              <a:lnSpc>
                <a:spcPts val="1390"/>
              </a:lnSpc>
              <a:spcBef>
                <a:spcPts val="65"/>
              </a:spcBef>
              <a:buFont typeface="Arial"/>
              <a:buChar char="•"/>
              <a:tabLst>
                <a:tab pos="184150" algn="l"/>
              </a:tabLst>
            </a:pPr>
            <a:endParaRPr lang="en-GB" sz="1200" spc="-5" dirty="0">
              <a:solidFill>
                <a:schemeClr val="tx2"/>
              </a:solidFill>
              <a:latin typeface="Arial" panose="020B0604020202020204" pitchFamily="34" charset="0"/>
              <a:cs typeface="Arial" panose="020B0604020202020204" pitchFamily="34" charset="0"/>
            </a:endParaRPr>
          </a:p>
          <a:p>
            <a:pPr marL="184150" marR="104775" indent="-171450">
              <a:lnSpc>
                <a:spcPts val="1390"/>
              </a:lnSpc>
              <a:spcBef>
                <a:spcPts val="65"/>
              </a:spcBef>
              <a:buFont typeface="Arial"/>
              <a:buChar char="•"/>
              <a:tabLst>
                <a:tab pos="184150" algn="l"/>
              </a:tabLst>
            </a:pPr>
            <a:endParaRPr lang="en-GB" sz="1200" spc="-5" dirty="0">
              <a:solidFill>
                <a:schemeClr val="tx2"/>
              </a:solidFill>
              <a:latin typeface="Arial" panose="020B0604020202020204" pitchFamily="34" charset="0"/>
              <a:cs typeface="Arial" panose="020B0604020202020204" pitchFamily="34" charset="0"/>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2700" marR="104775">
              <a:lnSpc>
                <a:spcPts val="1390"/>
              </a:lnSpc>
              <a:spcBef>
                <a:spcPts val="65"/>
              </a:spcBef>
              <a:tabLst>
                <a:tab pos="184150" algn="l"/>
              </a:tabLst>
            </a:pPr>
            <a:r>
              <a:rPr lang="en-GB" sz="1200" spc="-5" dirty="0">
                <a:solidFill>
                  <a:srgbClr val="005493"/>
                </a:solidFill>
                <a:latin typeface="Comic Neue Angular"/>
                <a:cs typeface="Comic Neue Angular"/>
              </a:rPr>
              <a:t>             </a:t>
            </a:r>
            <a:endParaRPr lang="en-GB" sz="1200" b="1" spc="-5" dirty="0">
              <a:solidFill>
                <a:srgbClr val="005493"/>
              </a:solidFill>
              <a:latin typeface="Comic Neue Angular"/>
              <a:cs typeface="Comic Neue Angular"/>
            </a:endParaRPr>
          </a:p>
        </p:txBody>
      </p:sp>
      <p:pic>
        <p:nvPicPr>
          <p:cNvPr id="6" name="Picture 5" descr="A group of people in costume&#10;&#10;Description automatically generated with low confidence">
            <a:extLst>
              <a:ext uri="{FF2B5EF4-FFF2-40B4-BE49-F238E27FC236}">
                <a16:creationId xmlns:a16="http://schemas.microsoft.com/office/drawing/2014/main" id="{7EF82B14-6A2E-FB4F-8056-530403F6A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3451614"/>
            <a:ext cx="3262630" cy="2446973"/>
          </a:xfrm>
          <a:prstGeom prst="rect">
            <a:avLst/>
          </a:prstGeom>
          <a:effectLst>
            <a:softEdge rad="293439"/>
          </a:effectLst>
        </p:spPr>
      </p:pic>
      <p:pic>
        <p:nvPicPr>
          <p:cNvPr id="8" name="Picture 7" descr="A picture containing person, indoor&#10;&#10;Description automatically generated">
            <a:extLst>
              <a:ext uri="{FF2B5EF4-FFF2-40B4-BE49-F238E27FC236}">
                <a16:creationId xmlns:a16="http://schemas.microsoft.com/office/drawing/2014/main" id="{F703A32D-BEDE-054C-995A-2ECDF900E0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400" y="3810000"/>
            <a:ext cx="1200150" cy="1600200"/>
          </a:xfrm>
          <a:prstGeom prst="rect">
            <a:avLst/>
          </a:prstGeom>
          <a:effectLst>
            <a:softEdge rad="58042"/>
          </a:effectLst>
        </p:spPr>
      </p:pic>
    </p:spTree>
    <p:extLst>
      <p:ext uri="{BB962C8B-B14F-4D97-AF65-F5344CB8AC3E}">
        <p14:creationId xmlns:p14="http://schemas.microsoft.com/office/powerpoint/2010/main" val="2505638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150352"/>
            <a:ext cx="6858000" cy="1752600"/>
          </a:xfrm>
          <a:prstGeom prst="rect">
            <a:avLst/>
          </a:prstGeom>
        </p:spPr>
      </p:pic>
      <p:sp>
        <p:nvSpPr>
          <p:cNvPr id="3" name="object 3"/>
          <p:cNvSpPr txBox="1"/>
          <p:nvPr/>
        </p:nvSpPr>
        <p:spPr>
          <a:xfrm>
            <a:off x="304800" y="598931"/>
            <a:ext cx="6400800" cy="9970037"/>
          </a:xfrm>
          <a:prstGeom prst="rect">
            <a:avLst/>
          </a:prstGeom>
        </p:spPr>
        <p:txBody>
          <a:bodyPr vert="horz" wrap="square" lIns="0" tIns="38735" rIns="0" bIns="0" rtlCol="0">
            <a:spAutoFit/>
          </a:bodyPr>
          <a:lstStyle/>
          <a:p>
            <a:pPr marL="2552700" marR="796925" algn="ctr">
              <a:lnSpc>
                <a:spcPts val="1490"/>
              </a:lnSpc>
              <a:spcBef>
                <a:spcPts val="305"/>
              </a:spcBef>
            </a:pPr>
            <a:r>
              <a:rPr lang="en-GB" sz="1400" b="1" spc="-5" dirty="0" err="1">
                <a:solidFill>
                  <a:srgbClr val="005493"/>
                </a:solidFill>
                <a:latin typeface="Arial" panose="020B0604020202020204" pitchFamily="34" charset="0"/>
                <a:cs typeface="Arial" panose="020B0604020202020204" pitchFamily="34" charset="0"/>
              </a:rPr>
              <a:t>Cadoxton</a:t>
            </a:r>
            <a:r>
              <a:rPr lang="en-GB" sz="1400" b="1" spc="-5" dirty="0">
                <a:solidFill>
                  <a:srgbClr val="005493"/>
                </a:solidFill>
                <a:latin typeface="Arial" panose="020B0604020202020204" pitchFamily="34" charset="0"/>
                <a:cs typeface="Arial" panose="020B0604020202020204" pitchFamily="34" charset="0"/>
              </a:rPr>
              <a:t> Primary School </a:t>
            </a:r>
            <a:r>
              <a:rPr lang="en-GB" sz="1400" b="1" spc="-450" dirty="0">
                <a:solidFill>
                  <a:srgbClr val="005493"/>
                </a:solidFill>
                <a:latin typeface="Arial" panose="020B0604020202020204" pitchFamily="34" charset="0"/>
                <a:cs typeface="Arial" panose="020B0604020202020204" pitchFamily="34" charset="0"/>
              </a:rPr>
              <a:t> </a:t>
            </a:r>
            <a:r>
              <a:rPr lang="en-GB" sz="1400" b="1" dirty="0">
                <a:solidFill>
                  <a:srgbClr val="005493"/>
                </a:solidFill>
                <a:latin typeface="Arial" panose="020B0604020202020204" pitchFamily="34" charset="0"/>
                <a:cs typeface="Arial" panose="020B0604020202020204" pitchFamily="34" charset="0"/>
              </a:rPr>
              <a:t>Victoria</a:t>
            </a:r>
            <a:r>
              <a:rPr lang="en-GB" sz="1400" b="1" spc="-15" dirty="0">
                <a:solidFill>
                  <a:srgbClr val="005493"/>
                </a:solidFill>
                <a:latin typeface="Arial" panose="020B0604020202020204" pitchFamily="34" charset="0"/>
                <a:cs typeface="Arial" panose="020B0604020202020204" pitchFamily="34" charset="0"/>
              </a:rPr>
              <a:t> </a:t>
            </a:r>
            <a:r>
              <a:rPr lang="en-GB" sz="1400" b="1" spc="-5" dirty="0">
                <a:solidFill>
                  <a:srgbClr val="005493"/>
                </a:solidFill>
                <a:latin typeface="Arial" panose="020B0604020202020204" pitchFamily="34" charset="0"/>
                <a:cs typeface="Arial" panose="020B0604020202020204" pitchFamily="34" charset="0"/>
              </a:rPr>
              <a:t>Park</a:t>
            </a:r>
            <a:r>
              <a:rPr lang="en-GB" sz="1400" b="1" spc="-15" dirty="0">
                <a:solidFill>
                  <a:srgbClr val="005493"/>
                </a:solidFill>
                <a:latin typeface="Arial" panose="020B0604020202020204" pitchFamily="34" charset="0"/>
                <a:cs typeface="Arial" panose="020B0604020202020204" pitchFamily="34" charset="0"/>
              </a:rPr>
              <a:t> </a:t>
            </a:r>
            <a:r>
              <a:rPr lang="en-GB" sz="1400" b="1" spc="-5" dirty="0">
                <a:solidFill>
                  <a:srgbClr val="005493"/>
                </a:solidFill>
                <a:latin typeface="Arial" panose="020B0604020202020204" pitchFamily="34" charset="0"/>
                <a:cs typeface="Arial" panose="020B0604020202020204" pitchFamily="34" charset="0"/>
              </a:rPr>
              <a:t>Road</a:t>
            </a:r>
            <a:endParaRPr lang="en-GB" sz="1400" b="1" dirty="0">
              <a:latin typeface="Arial" panose="020B0604020202020204" pitchFamily="34" charset="0"/>
              <a:cs typeface="Arial" panose="020B0604020202020204" pitchFamily="34" charset="0"/>
            </a:endParaRPr>
          </a:p>
          <a:p>
            <a:pPr marL="1747520" algn="ctr">
              <a:lnSpc>
                <a:spcPts val="1395"/>
              </a:lnSpc>
            </a:pPr>
            <a:r>
              <a:rPr lang="en-GB" sz="1400" b="1" spc="-5" dirty="0">
                <a:solidFill>
                  <a:srgbClr val="005493"/>
                </a:solidFill>
                <a:latin typeface="Arial" panose="020B0604020202020204" pitchFamily="34" charset="0"/>
                <a:cs typeface="Arial" panose="020B0604020202020204" pitchFamily="34" charset="0"/>
              </a:rPr>
              <a:t>Barry</a:t>
            </a:r>
            <a:endParaRPr lang="en-GB" sz="1400" b="1" dirty="0">
              <a:latin typeface="Arial" panose="020B0604020202020204" pitchFamily="34" charset="0"/>
              <a:cs typeface="Arial" panose="020B0604020202020204" pitchFamily="34" charset="0"/>
            </a:endParaRPr>
          </a:p>
          <a:p>
            <a:pPr marL="2814955" marR="1059815" algn="ctr">
              <a:lnSpc>
                <a:spcPts val="1510"/>
              </a:lnSpc>
              <a:spcBef>
                <a:spcPts val="100"/>
              </a:spcBef>
            </a:pPr>
            <a:r>
              <a:rPr lang="en-GB" sz="1400" b="1" spc="-10" dirty="0">
                <a:solidFill>
                  <a:srgbClr val="005493"/>
                </a:solidFill>
                <a:latin typeface="Arial" panose="020B0604020202020204" pitchFamily="34" charset="0"/>
                <a:cs typeface="Arial" panose="020B0604020202020204" pitchFamily="34" charset="0"/>
              </a:rPr>
              <a:t>Vale</a:t>
            </a:r>
            <a:r>
              <a:rPr lang="en-GB" sz="1400" b="1" spc="-40" dirty="0">
                <a:solidFill>
                  <a:srgbClr val="005493"/>
                </a:solidFill>
                <a:latin typeface="Arial" panose="020B0604020202020204" pitchFamily="34" charset="0"/>
                <a:cs typeface="Arial" panose="020B0604020202020204" pitchFamily="34" charset="0"/>
              </a:rPr>
              <a:t> </a:t>
            </a:r>
            <a:r>
              <a:rPr lang="en-GB" sz="1400" b="1" dirty="0">
                <a:solidFill>
                  <a:srgbClr val="005493"/>
                </a:solidFill>
                <a:latin typeface="Arial" panose="020B0604020202020204" pitchFamily="34" charset="0"/>
                <a:cs typeface="Arial" panose="020B0604020202020204" pitchFamily="34" charset="0"/>
              </a:rPr>
              <a:t>of</a:t>
            </a:r>
            <a:r>
              <a:rPr lang="en-GB" sz="1400" b="1" spc="-40" dirty="0">
                <a:solidFill>
                  <a:srgbClr val="005493"/>
                </a:solidFill>
                <a:latin typeface="Arial" panose="020B0604020202020204" pitchFamily="34" charset="0"/>
                <a:cs typeface="Arial" panose="020B0604020202020204" pitchFamily="34" charset="0"/>
              </a:rPr>
              <a:t> </a:t>
            </a:r>
            <a:r>
              <a:rPr lang="en-GB" sz="1400" b="1" spc="-5" dirty="0">
                <a:solidFill>
                  <a:srgbClr val="005493"/>
                </a:solidFill>
                <a:latin typeface="Arial" panose="020B0604020202020204" pitchFamily="34" charset="0"/>
                <a:cs typeface="Arial" panose="020B0604020202020204" pitchFamily="34" charset="0"/>
              </a:rPr>
              <a:t>Glamorgan </a:t>
            </a:r>
            <a:r>
              <a:rPr lang="en-GB" sz="1400" b="1" spc="-445" dirty="0">
                <a:solidFill>
                  <a:srgbClr val="005493"/>
                </a:solidFill>
                <a:latin typeface="Arial" panose="020B0604020202020204" pitchFamily="34" charset="0"/>
                <a:cs typeface="Arial" panose="020B0604020202020204" pitchFamily="34" charset="0"/>
              </a:rPr>
              <a:t> </a:t>
            </a:r>
            <a:r>
              <a:rPr lang="en-GB" sz="1400" b="1" dirty="0">
                <a:solidFill>
                  <a:srgbClr val="005493"/>
                </a:solidFill>
                <a:latin typeface="Arial" panose="020B0604020202020204" pitchFamily="34" charset="0"/>
                <a:cs typeface="Arial" panose="020B0604020202020204" pitchFamily="34" charset="0"/>
              </a:rPr>
              <a:t>CF63</a:t>
            </a:r>
            <a:r>
              <a:rPr lang="en-GB" sz="1400" b="1" spc="-20" dirty="0">
                <a:solidFill>
                  <a:srgbClr val="005493"/>
                </a:solidFill>
                <a:latin typeface="Arial" panose="020B0604020202020204" pitchFamily="34" charset="0"/>
                <a:cs typeface="Arial" panose="020B0604020202020204" pitchFamily="34" charset="0"/>
              </a:rPr>
              <a:t> </a:t>
            </a:r>
            <a:r>
              <a:rPr lang="en-GB" sz="1400" b="1" dirty="0">
                <a:solidFill>
                  <a:srgbClr val="005493"/>
                </a:solidFill>
                <a:latin typeface="Arial" panose="020B0604020202020204" pitchFamily="34" charset="0"/>
                <a:cs typeface="Arial" panose="020B0604020202020204" pitchFamily="34" charset="0"/>
              </a:rPr>
              <a:t>2JS</a:t>
            </a:r>
            <a:endParaRPr lang="en-GB" sz="1400" b="1" dirty="0">
              <a:latin typeface="Arial" panose="020B0604020202020204" pitchFamily="34" charset="0"/>
              <a:cs typeface="Arial" panose="020B0604020202020204" pitchFamily="34" charset="0"/>
            </a:endParaRPr>
          </a:p>
          <a:p>
            <a:pPr>
              <a:lnSpc>
                <a:spcPct val="100000"/>
              </a:lnSpc>
              <a:spcBef>
                <a:spcPts val="30"/>
              </a:spcBef>
            </a:pPr>
            <a:endParaRPr sz="1350" dirty="0">
              <a:latin typeface="Comic Neue Angular"/>
              <a:cs typeface="Comic Neue Angular"/>
            </a:endParaRPr>
          </a:p>
          <a:p>
            <a:pPr>
              <a:lnSpc>
                <a:spcPct val="100000"/>
              </a:lnSpc>
            </a:pPr>
            <a:endParaRPr lang="en-GB" sz="1400" dirty="0">
              <a:latin typeface="Comic Neue Angular"/>
              <a:cs typeface="Comic Neue Angular"/>
            </a:endParaRPr>
          </a:p>
          <a:p>
            <a:pPr>
              <a:lnSpc>
                <a:spcPct val="100000"/>
              </a:lnSpc>
            </a:pPr>
            <a:endParaRPr lang="en-GB" sz="1400" dirty="0">
              <a:latin typeface="Comic Neue Angular"/>
              <a:cs typeface="Comic Neue Angular"/>
            </a:endParaRPr>
          </a:p>
          <a:p>
            <a:pPr>
              <a:lnSpc>
                <a:spcPct val="100000"/>
              </a:lnSpc>
            </a:pPr>
            <a:endParaRPr lang="en-GB" sz="1400" dirty="0">
              <a:latin typeface="Comic Neue Angular"/>
              <a:cs typeface="Comic Neue Angular"/>
            </a:endParaRPr>
          </a:p>
          <a:p>
            <a:pPr>
              <a:lnSpc>
                <a:spcPct val="100000"/>
              </a:lnSpc>
            </a:pPr>
            <a:endParaRPr lang="en-GB" sz="1400" dirty="0">
              <a:latin typeface="Comic Neue Angular"/>
              <a:cs typeface="Comic Neue Angular"/>
            </a:endParaRPr>
          </a:p>
          <a:p>
            <a:pPr>
              <a:lnSpc>
                <a:spcPct val="100000"/>
              </a:lnSpc>
            </a:pPr>
            <a:endParaRPr lang="en-GB" sz="1400" dirty="0">
              <a:latin typeface="Comic Neue Angular"/>
              <a:cs typeface="Comic Neue Angular"/>
            </a:endParaRPr>
          </a:p>
          <a:p>
            <a:pPr>
              <a:lnSpc>
                <a:spcPct val="100000"/>
              </a:lnSpc>
            </a:pPr>
            <a:endParaRPr lang="en-GB" sz="1400" dirty="0">
              <a:latin typeface="Comic Neue Angular"/>
              <a:cs typeface="Comic Neue Angular"/>
            </a:endParaRPr>
          </a:p>
          <a:p>
            <a:pPr>
              <a:lnSpc>
                <a:spcPct val="100000"/>
              </a:lnSpc>
            </a:pPr>
            <a:endParaRPr lang="en-GB" sz="1400" dirty="0">
              <a:latin typeface="Comic Neue Angular"/>
              <a:cs typeface="Comic Neue Angular"/>
            </a:endParaRPr>
          </a:p>
          <a:p>
            <a:pPr>
              <a:lnSpc>
                <a:spcPct val="100000"/>
              </a:lnSpc>
            </a:pPr>
            <a:r>
              <a:rPr lang="en-GB" sz="1400" dirty="0">
                <a:solidFill>
                  <a:schemeClr val="tx2"/>
                </a:solidFill>
                <a:latin typeface="Comic Neue Angular"/>
                <a:cs typeface="Comic Neue Angular"/>
              </a:rPr>
              <a:t>    </a:t>
            </a:r>
            <a:r>
              <a:rPr lang="en-GB" sz="1600" b="1" dirty="0">
                <a:solidFill>
                  <a:schemeClr val="tx2"/>
                </a:solidFill>
                <a:latin typeface="+mj-lt"/>
                <a:cs typeface="Comic Neue Angular"/>
              </a:rPr>
              <a:t>Janet Hayward              Rhian Milton </a:t>
            </a:r>
          </a:p>
          <a:p>
            <a:pPr>
              <a:lnSpc>
                <a:spcPct val="100000"/>
              </a:lnSpc>
            </a:pPr>
            <a:r>
              <a:rPr lang="en-GB" sz="1600" b="1" dirty="0">
                <a:solidFill>
                  <a:schemeClr val="tx2"/>
                </a:solidFill>
                <a:latin typeface="+mj-lt"/>
                <a:cs typeface="Comic Neue Angular"/>
              </a:rPr>
              <a:t>       Executive     </a:t>
            </a:r>
            <a:r>
              <a:rPr lang="en-GB" sz="1600" b="1" dirty="0">
                <a:solidFill>
                  <a:schemeClr val="tx2"/>
                </a:solidFill>
                <a:cs typeface="Comic Neue Angular"/>
              </a:rPr>
              <a:t>              Head of School</a:t>
            </a:r>
            <a:endParaRPr lang="en-GB" sz="1600" b="1" dirty="0">
              <a:solidFill>
                <a:schemeClr val="tx2"/>
              </a:solidFill>
              <a:latin typeface="+mj-lt"/>
              <a:cs typeface="Comic Neue Angular"/>
            </a:endParaRPr>
          </a:p>
          <a:p>
            <a:pPr>
              <a:lnSpc>
                <a:spcPct val="100000"/>
              </a:lnSpc>
            </a:pPr>
            <a:r>
              <a:rPr lang="en-GB" sz="1600" b="1" dirty="0">
                <a:solidFill>
                  <a:schemeClr val="tx2"/>
                </a:solidFill>
                <a:latin typeface="+mj-lt"/>
                <a:cs typeface="Comic Neue Angular"/>
              </a:rPr>
              <a:t>    Head Teacher</a:t>
            </a:r>
            <a:endParaRPr sz="1600" b="1" dirty="0">
              <a:solidFill>
                <a:schemeClr val="tx2"/>
              </a:solidFill>
              <a:latin typeface="+mj-lt"/>
              <a:cs typeface="Comic Neue Angular"/>
            </a:endParaRPr>
          </a:p>
          <a:p>
            <a:pPr fontAlgn="base"/>
            <a:r>
              <a:rPr lang="en-GB" sz="1600" spc="-5" dirty="0">
                <a:solidFill>
                  <a:schemeClr val="tx2"/>
                </a:solidFill>
                <a:latin typeface="Arial" panose="020B0604020202020204" pitchFamily="34" charset="0"/>
                <a:cs typeface="Arial" panose="020B0604020202020204" pitchFamily="34" charset="0"/>
              </a:rPr>
              <a:t>Our school </a:t>
            </a:r>
            <a:r>
              <a:rPr lang="en-GB" sz="1600" dirty="0">
                <a:solidFill>
                  <a:schemeClr val="tx2"/>
                </a:solidFill>
                <a:latin typeface="Arial" panose="020B0604020202020204" pitchFamily="34" charset="0"/>
                <a:cs typeface="Arial" panose="020B0604020202020204" pitchFamily="34" charset="0"/>
              </a:rPr>
              <a:t>is a </a:t>
            </a:r>
            <a:r>
              <a:rPr lang="en-GB" sz="1600" spc="-5" dirty="0">
                <a:solidFill>
                  <a:schemeClr val="tx2"/>
                </a:solidFill>
                <a:latin typeface="Arial" panose="020B0604020202020204" pitchFamily="34" charset="0"/>
                <a:cs typeface="Arial" panose="020B0604020202020204" pitchFamily="34" charset="0"/>
              </a:rPr>
              <a:t>special </a:t>
            </a:r>
            <a:r>
              <a:rPr lang="en-GB" sz="1600" dirty="0">
                <a:solidFill>
                  <a:schemeClr val="tx2"/>
                </a:solidFill>
                <a:latin typeface="Arial" panose="020B0604020202020204" pitchFamily="34" charset="0"/>
                <a:cs typeface="Arial" panose="020B0604020202020204" pitchFamily="34" charset="0"/>
              </a:rPr>
              <a:t>place </a:t>
            </a:r>
            <a:r>
              <a:rPr lang="en-GB" sz="1600" spc="-10" dirty="0">
                <a:solidFill>
                  <a:schemeClr val="tx2"/>
                </a:solidFill>
                <a:latin typeface="Arial" panose="020B0604020202020204" pitchFamily="34" charset="0"/>
                <a:cs typeface="Arial" panose="020B0604020202020204" pitchFamily="34" charset="0"/>
              </a:rPr>
              <a:t>for </a:t>
            </a:r>
            <a:r>
              <a:rPr lang="en-GB" sz="1600" spc="-5" dirty="0">
                <a:solidFill>
                  <a:schemeClr val="tx2"/>
                </a:solidFill>
                <a:latin typeface="Arial" panose="020B0604020202020204" pitchFamily="34" charset="0"/>
                <a:cs typeface="Arial" panose="020B0604020202020204" pitchFamily="34" charset="0"/>
              </a:rPr>
              <a:t>children and their families to feel part of a learning community. We value</a:t>
            </a:r>
            <a:r>
              <a:rPr lang="en-GB" sz="1600" spc="-10" dirty="0">
                <a:solidFill>
                  <a:schemeClr val="tx2"/>
                </a:solidFill>
                <a:latin typeface="Arial" panose="020B0604020202020204" pitchFamily="34" charset="0"/>
                <a:cs typeface="Arial" panose="020B0604020202020204" pitchFamily="34" charset="0"/>
              </a:rPr>
              <a:t> every</a:t>
            </a:r>
            <a:r>
              <a:rPr lang="en-GB" sz="1600" dirty="0">
                <a:solidFill>
                  <a:schemeClr val="tx2"/>
                </a:solidFill>
                <a:latin typeface="Arial" panose="020B0604020202020204" pitchFamily="34" charset="0"/>
                <a:cs typeface="Arial" panose="020B0604020202020204" pitchFamily="34" charset="0"/>
              </a:rPr>
              <a:t> child, and</a:t>
            </a:r>
            <a:r>
              <a:rPr lang="en-GB" sz="1600" spc="-10" dirty="0">
                <a:solidFill>
                  <a:schemeClr val="tx2"/>
                </a:solidFill>
                <a:latin typeface="Arial" panose="020B0604020202020204" pitchFamily="34" charset="0"/>
                <a:cs typeface="Arial" panose="020B0604020202020204" pitchFamily="34" charset="0"/>
              </a:rPr>
              <a:t> </a:t>
            </a:r>
            <a:r>
              <a:rPr lang="en-GB" sz="1600" spc="-5" dirty="0">
                <a:solidFill>
                  <a:schemeClr val="tx2"/>
                </a:solidFill>
                <a:latin typeface="Arial" panose="020B0604020202020204" pitchFamily="34" charset="0"/>
                <a:cs typeface="Arial" panose="020B0604020202020204" pitchFamily="34" charset="0"/>
              </a:rPr>
              <a:t>not</a:t>
            </a:r>
            <a:r>
              <a:rPr lang="en-GB" sz="1600" spc="5" dirty="0">
                <a:solidFill>
                  <a:schemeClr val="tx2"/>
                </a:solidFill>
                <a:latin typeface="Arial" panose="020B0604020202020204" pitchFamily="34" charset="0"/>
                <a:cs typeface="Arial" panose="020B0604020202020204" pitchFamily="34" charset="0"/>
              </a:rPr>
              <a:t> </a:t>
            </a:r>
            <a:r>
              <a:rPr lang="en-GB" sz="1600" spc="-5" dirty="0">
                <a:solidFill>
                  <a:schemeClr val="tx2"/>
                </a:solidFill>
                <a:latin typeface="Arial" panose="020B0604020202020204" pitchFamily="34" charset="0"/>
                <a:cs typeface="Arial" panose="020B0604020202020204" pitchFamily="34" charset="0"/>
              </a:rPr>
              <a:t>only </a:t>
            </a:r>
            <a:r>
              <a:rPr lang="en-GB" sz="1600" dirty="0">
                <a:solidFill>
                  <a:schemeClr val="tx2"/>
                </a:solidFill>
                <a:latin typeface="Arial" panose="020B0604020202020204" pitchFamily="34" charset="0"/>
                <a:cs typeface="Arial" panose="020B0604020202020204" pitchFamily="34" charset="0"/>
              </a:rPr>
              <a:t>want</a:t>
            </a:r>
            <a:r>
              <a:rPr lang="en-GB" sz="1600" spc="5" dirty="0">
                <a:solidFill>
                  <a:schemeClr val="tx2"/>
                </a:solidFill>
                <a:latin typeface="Arial" panose="020B0604020202020204" pitchFamily="34" charset="0"/>
                <a:cs typeface="Arial" panose="020B0604020202020204" pitchFamily="34" charset="0"/>
              </a:rPr>
              <a:t> </a:t>
            </a:r>
            <a:r>
              <a:rPr lang="en-GB" sz="1600" spc="-5" dirty="0">
                <a:solidFill>
                  <a:schemeClr val="tx2"/>
                </a:solidFill>
                <a:latin typeface="Arial" panose="020B0604020202020204" pitchFamily="34" charset="0"/>
                <a:cs typeface="Arial" panose="020B0604020202020204" pitchFamily="34" charset="0"/>
              </a:rPr>
              <a:t>them</a:t>
            </a:r>
            <a:r>
              <a:rPr lang="en-GB" sz="1600" dirty="0">
                <a:solidFill>
                  <a:schemeClr val="tx2"/>
                </a:solidFill>
                <a:latin typeface="Arial" panose="020B0604020202020204" pitchFamily="34" charset="0"/>
                <a:cs typeface="Arial" panose="020B0604020202020204" pitchFamily="34" charset="0"/>
              </a:rPr>
              <a:t> to </a:t>
            </a:r>
            <a:r>
              <a:rPr lang="en-GB" sz="1600" spc="-5" dirty="0">
                <a:solidFill>
                  <a:schemeClr val="tx2"/>
                </a:solidFill>
                <a:latin typeface="Arial" panose="020B0604020202020204" pitchFamily="34" charset="0"/>
                <a:cs typeface="Arial" panose="020B0604020202020204" pitchFamily="34" charset="0"/>
              </a:rPr>
              <a:t>receive </a:t>
            </a:r>
            <a:r>
              <a:rPr lang="en-GB" sz="1600" dirty="0">
                <a:solidFill>
                  <a:schemeClr val="tx2"/>
                </a:solidFill>
                <a:latin typeface="Arial" panose="020B0604020202020204" pitchFamily="34" charset="0"/>
                <a:cs typeface="Arial" panose="020B0604020202020204" pitchFamily="34" charset="0"/>
              </a:rPr>
              <a:t>an </a:t>
            </a:r>
            <a:r>
              <a:rPr lang="en-GB" sz="1600" spc="-5" dirty="0">
                <a:solidFill>
                  <a:schemeClr val="tx2"/>
                </a:solidFill>
                <a:latin typeface="Arial" panose="020B0604020202020204" pitchFamily="34" charset="0"/>
                <a:cs typeface="Arial" panose="020B0604020202020204" pitchFamily="34" charset="0"/>
              </a:rPr>
              <a:t>excellent education </a:t>
            </a:r>
            <a:r>
              <a:rPr lang="en-GB" sz="1600" dirty="0">
                <a:solidFill>
                  <a:schemeClr val="tx2"/>
                </a:solidFill>
                <a:latin typeface="Arial" panose="020B0604020202020204" pitchFamily="34" charset="0"/>
                <a:cs typeface="Arial" panose="020B0604020202020204" pitchFamily="34" charset="0"/>
              </a:rPr>
              <a:t>but also to </a:t>
            </a:r>
            <a:r>
              <a:rPr lang="en-GB" sz="1600" spc="-10" dirty="0">
                <a:solidFill>
                  <a:schemeClr val="tx2"/>
                </a:solidFill>
                <a:latin typeface="Arial" panose="020B0604020202020204" pitchFamily="34" charset="0"/>
                <a:cs typeface="Arial" panose="020B0604020202020204" pitchFamily="34" charset="0"/>
              </a:rPr>
              <a:t>feel </a:t>
            </a:r>
            <a:r>
              <a:rPr lang="en-GB" sz="1600" dirty="0">
                <a:solidFill>
                  <a:schemeClr val="tx2"/>
                </a:solidFill>
                <a:latin typeface="Arial" panose="020B0604020202020204" pitchFamily="34" charset="0"/>
                <a:cs typeface="Arial" panose="020B0604020202020204" pitchFamily="34" charset="0"/>
              </a:rPr>
              <a:t>happy </a:t>
            </a:r>
            <a:r>
              <a:rPr lang="en-GB" sz="1600" spc="-5" dirty="0">
                <a:solidFill>
                  <a:schemeClr val="tx2"/>
                </a:solidFill>
                <a:latin typeface="Arial" panose="020B0604020202020204" pitchFamily="34" charset="0"/>
                <a:cs typeface="Arial" panose="020B0604020202020204" pitchFamily="34" charset="0"/>
              </a:rPr>
              <a:t>safe </a:t>
            </a:r>
            <a:r>
              <a:rPr lang="en-GB" sz="1600" dirty="0">
                <a:solidFill>
                  <a:schemeClr val="tx2"/>
                </a:solidFill>
                <a:latin typeface="Arial" panose="020B0604020202020204" pitchFamily="34" charset="0"/>
                <a:cs typeface="Arial" panose="020B0604020202020204" pitchFamily="34" charset="0"/>
              </a:rPr>
              <a:t>and secure, </a:t>
            </a:r>
            <a:r>
              <a:rPr lang="en-GB" sz="1600" spc="-5" dirty="0">
                <a:solidFill>
                  <a:schemeClr val="tx2"/>
                </a:solidFill>
                <a:latin typeface="Arial" panose="020B0604020202020204" pitchFamily="34" charset="0"/>
                <a:cs typeface="Arial" panose="020B0604020202020204" pitchFamily="34" charset="0"/>
              </a:rPr>
              <a:t>providing </a:t>
            </a:r>
            <a:r>
              <a:rPr lang="en-GB" sz="1600" dirty="0">
                <a:solidFill>
                  <a:schemeClr val="tx2"/>
                </a:solidFill>
                <a:latin typeface="Arial" panose="020B0604020202020204" pitchFamily="34" charset="0"/>
                <a:cs typeface="Arial" panose="020B0604020202020204" pitchFamily="34" charset="0"/>
              </a:rPr>
              <a:t>an </a:t>
            </a:r>
            <a:r>
              <a:rPr lang="en-GB" sz="1600" spc="-5" dirty="0">
                <a:solidFill>
                  <a:schemeClr val="tx2"/>
                </a:solidFill>
                <a:latin typeface="Arial" panose="020B0604020202020204" pitchFamily="34" charset="0"/>
                <a:cs typeface="Arial" panose="020B0604020202020204" pitchFamily="34" charset="0"/>
              </a:rPr>
              <a:t>environment </a:t>
            </a:r>
            <a:r>
              <a:rPr lang="en-GB" sz="1600" dirty="0">
                <a:solidFill>
                  <a:schemeClr val="tx2"/>
                </a:solidFill>
                <a:latin typeface="Arial" panose="020B0604020202020204" pitchFamily="34" charset="0"/>
                <a:cs typeface="Arial" panose="020B0604020202020204" pitchFamily="34" charset="0"/>
              </a:rPr>
              <a:t>in which </a:t>
            </a:r>
            <a:r>
              <a:rPr lang="en-GB" sz="1600" spc="-10" dirty="0">
                <a:solidFill>
                  <a:schemeClr val="tx2"/>
                </a:solidFill>
                <a:latin typeface="Arial" panose="020B0604020202020204" pitchFamily="34" charset="0"/>
                <a:cs typeface="Arial" panose="020B0604020202020204" pitchFamily="34" charset="0"/>
              </a:rPr>
              <a:t>every </a:t>
            </a:r>
            <a:r>
              <a:rPr lang="en-GB" sz="1600" dirty="0">
                <a:solidFill>
                  <a:schemeClr val="tx2"/>
                </a:solidFill>
                <a:latin typeface="Arial" panose="020B0604020202020204" pitchFamily="34" charset="0"/>
                <a:cs typeface="Arial" panose="020B0604020202020204" pitchFamily="34" charset="0"/>
              </a:rPr>
              <a:t>child can</a:t>
            </a:r>
            <a:r>
              <a:rPr lang="en-GB" sz="1600" spc="5" dirty="0">
                <a:solidFill>
                  <a:schemeClr val="tx2"/>
                </a:solidFill>
                <a:latin typeface="Arial" panose="020B0604020202020204" pitchFamily="34" charset="0"/>
                <a:cs typeface="Arial" panose="020B0604020202020204" pitchFamily="34" charset="0"/>
              </a:rPr>
              <a:t> </a:t>
            </a:r>
            <a:r>
              <a:rPr lang="en-GB" sz="1600" spc="-5" dirty="0">
                <a:solidFill>
                  <a:schemeClr val="tx2"/>
                </a:solidFill>
                <a:latin typeface="Arial" panose="020B0604020202020204" pitchFamily="34" charset="0"/>
                <a:cs typeface="Arial" panose="020B0604020202020204" pitchFamily="34" charset="0"/>
              </a:rPr>
              <a:t>thrive. </a:t>
            </a:r>
            <a:r>
              <a:rPr lang="en-GB" sz="1600" dirty="0">
                <a:solidFill>
                  <a:schemeClr val="tx2"/>
                </a:solidFill>
                <a:latin typeface="Arial" panose="020B0604020202020204" pitchFamily="34" charset="0"/>
                <a:cs typeface="Arial" panose="020B0604020202020204" pitchFamily="34" charset="0"/>
              </a:rPr>
              <a:t>Our </a:t>
            </a:r>
            <a:r>
              <a:rPr lang="en-GB" sz="1600" dirty="0" err="1">
                <a:solidFill>
                  <a:schemeClr val="tx2"/>
                </a:solidFill>
                <a:latin typeface="Arial" panose="020B0604020202020204" pitchFamily="34" charset="0"/>
                <a:cs typeface="Arial" panose="020B0604020202020204" pitchFamily="34" charset="0"/>
              </a:rPr>
              <a:t>Cadoxton</a:t>
            </a:r>
            <a:r>
              <a:rPr lang="en-GB" sz="1600" dirty="0">
                <a:solidFill>
                  <a:schemeClr val="tx2"/>
                </a:solidFill>
                <a:latin typeface="Arial" panose="020B0604020202020204" pitchFamily="34" charset="0"/>
                <a:cs typeface="Arial" panose="020B0604020202020204" pitchFamily="34" charset="0"/>
              </a:rPr>
              <a:t> Way is based upon children being hooked on authentic learning experiences, a balance of knowledge and skills that are purposeful and engaging. Our innovative 21st Century curriculum is built on curiosity and inquiry that is informed by children’s interests and provides them with the skills and experiences to become confident lifelong learners. We are fully committed to the ambition of the Curriculum for Wales, for our children to be: </a:t>
            </a:r>
          </a:p>
          <a:p>
            <a:pPr marL="285750" indent="-285750" fontAlgn="base">
              <a:buFont typeface="Arial" panose="020B0604020202020204" pitchFamily="34" charset="0"/>
              <a:buChar char="•"/>
            </a:pPr>
            <a:r>
              <a:rPr lang="en-GB" sz="1600" dirty="0">
                <a:solidFill>
                  <a:schemeClr val="tx2"/>
                </a:solidFill>
                <a:latin typeface="Arial" panose="020B0604020202020204" pitchFamily="34" charset="0"/>
                <a:cs typeface="Arial" panose="020B0604020202020204" pitchFamily="34" charset="0"/>
              </a:rPr>
              <a:t>Ambitious, capable learners </a:t>
            </a:r>
          </a:p>
          <a:p>
            <a:pPr marL="285750" indent="-285750" fontAlgn="base">
              <a:buFont typeface="Arial" panose="020B0604020202020204" pitchFamily="34" charset="0"/>
              <a:buChar char="•"/>
            </a:pPr>
            <a:r>
              <a:rPr lang="en-GB" sz="1600" dirty="0">
                <a:solidFill>
                  <a:schemeClr val="tx2"/>
                </a:solidFill>
                <a:latin typeface="Arial" panose="020B0604020202020204" pitchFamily="34" charset="0"/>
                <a:cs typeface="Arial" panose="020B0604020202020204" pitchFamily="34" charset="0"/>
              </a:rPr>
              <a:t>Ethical, informed citizens </a:t>
            </a:r>
          </a:p>
          <a:p>
            <a:pPr marL="285750" indent="-285750" fontAlgn="base">
              <a:buFont typeface="Arial" panose="020B0604020202020204" pitchFamily="34" charset="0"/>
              <a:buChar char="•"/>
            </a:pPr>
            <a:r>
              <a:rPr lang="en-GB" sz="1600" dirty="0">
                <a:solidFill>
                  <a:schemeClr val="tx2"/>
                </a:solidFill>
                <a:latin typeface="Arial" panose="020B0604020202020204" pitchFamily="34" charset="0"/>
                <a:cs typeface="Arial" panose="020B0604020202020204" pitchFamily="34" charset="0"/>
              </a:rPr>
              <a:t>Healthy, confident individuals </a:t>
            </a:r>
          </a:p>
          <a:p>
            <a:pPr marL="285750" indent="-285750" fontAlgn="base">
              <a:buFont typeface="Arial" panose="020B0604020202020204" pitchFamily="34" charset="0"/>
              <a:buChar char="•"/>
            </a:pPr>
            <a:r>
              <a:rPr lang="en-GB" sz="1600" dirty="0">
                <a:solidFill>
                  <a:schemeClr val="tx2"/>
                </a:solidFill>
                <a:latin typeface="Arial" panose="020B0604020202020204" pitchFamily="34" charset="0"/>
                <a:cs typeface="Arial" panose="020B0604020202020204" pitchFamily="34" charset="0"/>
              </a:rPr>
              <a:t>Enterprising, creative contributors</a:t>
            </a:r>
          </a:p>
          <a:p>
            <a:pPr fontAlgn="base"/>
            <a:r>
              <a:rPr lang="en-GB" sz="1600" dirty="0" err="1">
                <a:solidFill>
                  <a:schemeClr val="tx2"/>
                </a:solidFill>
                <a:latin typeface="Arial" panose="020B0604020202020204" pitchFamily="34" charset="0"/>
                <a:cs typeface="Arial" panose="020B0604020202020204" pitchFamily="34" charset="0"/>
              </a:rPr>
              <a:t>Cadoxton</a:t>
            </a:r>
            <a:r>
              <a:rPr lang="en-GB" sz="1600" dirty="0">
                <a:solidFill>
                  <a:schemeClr val="tx2"/>
                </a:solidFill>
                <a:latin typeface="Arial" panose="020B0604020202020204" pitchFamily="34" charset="0"/>
                <a:cs typeface="Arial" panose="020B0604020202020204" pitchFamily="34" charset="0"/>
              </a:rPr>
              <a:t> works in partnership with Oak Field Primary School, collaborating to achieve the best for children across the two schools. We want to always work in genuine partnership with parents and the wider community, nurturing a love of learning aiming to support and equip every child with the tools they need to succeed in life. ​  </a:t>
            </a:r>
            <a:br>
              <a:rPr lang="en-GB" sz="1600" dirty="0">
                <a:solidFill>
                  <a:schemeClr val="accent1"/>
                </a:solidFill>
                <a:latin typeface="Arial" panose="020B0604020202020204" pitchFamily="34" charset="0"/>
                <a:cs typeface="Arial" panose="020B0604020202020204" pitchFamily="34" charset="0"/>
              </a:rPr>
            </a:br>
            <a:r>
              <a:rPr lang="en-GB" sz="1600" b="1" dirty="0">
                <a:solidFill>
                  <a:schemeClr val="tx2"/>
                </a:solidFill>
                <a:latin typeface="Arial" panose="020B0604020202020204" pitchFamily="34" charset="0"/>
                <a:cs typeface="Arial" panose="020B0604020202020204" pitchFamily="34" charset="0"/>
              </a:rPr>
              <a:t>This is the </a:t>
            </a:r>
            <a:r>
              <a:rPr lang="en-GB" sz="1600" b="1" dirty="0" err="1">
                <a:solidFill>
                  <a:schemeClr val="tx2"/>
                </a:solidFill>
                <a:latin typeface="Arial" panose="020B0604020202020204" pitchFamily="34" charset="0"/>
                <a:cs typeface="Arial" panose="020B0604020202020204" pitchFamily="34" charset="0"/>
              </a:rPr>
              <a:t>Cadoxton</a:t>
            </a:r>
            <a:r>
              <a:rPr lang="en-GB" sz="1600" b="1" dirty="0">
                <a:solidFill>
                  <a:schemeClr val="tx2"/>
                </a:solidFill>
                <a:latin typeface="Arial" panose="020B0604020202020204" pitchFamily="34" charset="0"/>
                <a:cs typeface="Arial" panose="020B0604020202020204" pitchFamily="34" charset="0"/>
              </a:rPr>
              <a:t> Way! Learning and Growing Together, Being our Best Forever!</a:t>
            </a:r>
          </a:p>
          <a:p>
            <a:pPr marL="12700" marR="5080">
              <a:lnSpc>
                <a:spcPct val="99800"/>
              </a:lnSpc>
              <a:spcBef>
                <a:spcPts val="1130"/>
              </a:spcBef>
            </a:pPr>
            <a:endParaRPr lang="en-GB" sz="1600" spc="-5" dirty="0">
              <a:solidFill>
                <a:srgbClr val="005493"/>
              </a:solidFill>
              <a:latin typeface="Arial" panose="020B0604020202020204" pitchFamily="34" charset="0"/>
              <a:cs typeface="Arial" panose="020B0604020202020204" pitchFamily="34" charset="0"/>
            </a:endParaRPr>
          </a:p>
          <a:p>
            <a:pPr marL="12700" marR="5080">
              <a:lnSpc>
                <a:spcPct val="99800"/>
              </a:lnSpc>
              <a:spcBef>
                <a:spcPts val="1130"/>
              </a:spcBef>
            </a:pPr>
            <a:endParaRPr lang="en-GB" sz="1600" spc="-5" dirty="0">
              <a:solidFill>
                <a:srgbClr val="005493"/>
              </a:solidFill>
              <a:latin typeface="Comic Neue Angular"/>
              <a:cs typeface="Comic Neue Angular"/>
            </a:endParaRPr>
          </a:p>
          <a:p>
            <a:pPr>
              <a:lnSpc>
                <a:spcPct val="100000"/>
              </a:lnSpc>
              <a:spcBef>
                <a:spcPts val="15"/>
              </a:spcBef>
            </a:pPr>
            <a:endParaRPr sz="1600" dirty="0">
              <a:latin typeface="Comic Neue Angular"/>
              <a:cs typeface="Comic Neue Angular"/>
            </a:endParaRPr>
          </a:p>
          <a:p>
            <a:pPr>
              <a:lnSpc>
                <a:spcPct val="100000"/>
              </a:lnSpc>
              <a:spcBef>
                <a:spcPts val="35"/>
              </a:spcBef>
            </a:pPr>
            <a:endParaRPr sz="1750" dirty="0">
              <a:latin typeface="Comic Neue Angular"/>
              <a:cs typeface="Comic Neue Angular"/>
            </a:endParaRPr>
          </a:p>
        </p:txBody>
      </p:sp>
      <p:pic>
        <p:nvPicPr>
          <p:cNvPr id="4" name="object 4"/>
          <p:cNvPicPr/>
          <p:nvPr/>
        </p:nvPicPr>
        <p:blipFill rotWithShape="1">
          <a:blip r:embed="rId3" cstate="print"/>
          <a:srcRect l="20552" r="11955" b="25860"/>
          <a:stretch/>
        </p:blipFill>
        <p:spPr>
          <a:xfrm>
            <a:off x="440104" y="1459775"/>
            <a:ext cx="1354615" cy="1614113"/>
          </a:xfrm>
          <a:prstGeom prst="rect">
            <a:avLst/>
          </a:prstGeom>
          <a:ln>
            <a:solidFill>
              <a:schemeClr val="accent1"/>
            </a:solidFill>
          </a:ln>
        </p:spPr>
      </p:pic>
      <p:pic>
        <p:nvPicPr>
          <p:cNvPr id="5" name="object 5"/>
          <p:cNvPicPr/>
          <p:nvPr/>
        </p:nvPicPr>
        <p:blipFill>
          <a:blip r:embed="rId4" cstate="print"/>
          <a:stretch>
            <a:fillRect/>
          </a:stretch>
        </p:blipFill>
        <p:spPr>
          <a:xfrm>
            <a:off x="440104" y="304799"/>
            <a:ext cx="1083896" cy="104926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C64277F1-7651-CC4A-9DC6-3F7A5709D1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8591" y="1536858"/>
            <a:ext cx="2624863" cy="1446689"/>
          </a:xfrm>
          <a:prstGeom prst="rect">
            <a:avLst/>
          </a:prstGeom>
          <a:ln>
            <a:solidFill>
              <a:schemeClr val="accent1"/>
            </a:solidFill>
          </a:ln>
        </p:spPr>
      </p:pic>
      <p:pic>
        <p:nvPicPr>
          <p:cNvPr id="14" name="Picture 13" descr="A person smiling for the camera&#10;&#10;Description automatically generated with medium confidence">
            <a:extLst>
              <a:ext uri="{FF2B5EF4-FFF2-40B4-BE49-F238E27FC236}">
                <a16:creationId xmlns:a16="http://schemas.microsoft.com/office/drawing/2014/main" id="{2FF90DC6-4543-D84D-85C6-FE84F03EF8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9519" y="1459775"/>
            <a:ext cx="1480592" cy="1614113"/>
          </a:xfrm>
          <a:prstGeom prst="rect">
            <a:avLst/>
          </a:prstGeom>
          <a:ln>
            <a:solidFill>
              <a:schemeClr val="accent1"/>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272271"/>
            <a:ext cx="6858000" cy="1630680"/>
          </a:xfrm>
          <a:prstGeom prst="rect">
            <a:avLst/>
          </a:prstGeom>
        </p:spPr>
      </p:pic>
      <p:pic>
        <p:nvPicPr>
          <p:cNvPr id="3" name="object 3"/>
          <p:cNvPicPr/>
          <p:nvPr/>
        </p:nvPicPr>
        <p:blipFill>
          <a:blip r:embed="rId3" cstate="print"/>
          <a:stretch>
            <a:fillRect/>
          </a:stretch>
        </p:blipFill>
        <p:spPr>
          <a:xfrm>
            <a:off x="5199888" y="27432"/>
            <a:ext cx="1658112" cy="1438655"/>
          </a:xfrm>
          <a:prstGeom prst="rect">
            <a:avLst/>
          </a:prstGeom>
        </p:spPr>
      </p:pic>
      <p:sp>
        <p:nvSpPr>
          <p:cNvPr id="4" name="object 4"/>
          <p:cNvSpPr txBox="1"/>
          <p:nvPr/>
        </p:nvSpPr>
        <p:spPr>
          <a:xfrm>
            <a:off x="78739" y="495300"/>
            <a:ext cx="6694170" cy="10377200"/>
          </a:xfrm>
          <a:prstGeom prst="rect">
            <a:avLst/>
          </a:prstGeom>
        </p:spPr>
        <p:txBody>
          <a:bodyPr vert="horz" wrap="square" lIns="0" tIns="12700" rIns="0" bIns="0" rtlCol="0">
            <a:spAutoFit/>
          </a:bodyPr>
          <a:lstStyle/>
          <a:p>
            <a:pPr marL="12700">
              <a:lnSpc>
                <a:spcPct val="100000"/>
              </a:lnSpc>
              <a:spcBef>
                <a:spcPts val="100"/>
              </a:spcBef>
            </a:pPr>
            <a:r>
              <a:rPr lang="en-GB" sz="2800" b="1" spc="-5" dirty="0" err="1">
                <a:solidFill>
                  <a:srgbClr val="005493"/>
                </a:solidFill>
                <a:latin typeface="Amatic SC"/>
                <a:cs typeface="Amatic SC"/>
              </a:rPr>
              <a:t>Cadoxton</a:t>
            </a:r>
            <a:r>
              <a:rPr lang="en-GB" sz="2800" b="1" spc="-5" dirty="0">
                <a:solidFill>
                  <a:srgbClr val="005493"/>
                </a:solidFill>
                <a:latin typeface="Amatic SC"/>
                <a:cs typeface="Amatic SC"/>
              </a:rPr>
              <a:t> Curriculum: The </a:t>
            </a:r>
            <a:r>
              <a:rPr lang="en-GB" sz="2800" b="1" spc="-5" dirty="0" err="1">
                <a:solidFill>
                  <a:srgbClr val="005493"/>
                </a:solidFill>
                <a:latin typeface="Amatic SC"/>
                <a:cs typeface="Amatic SC"/>
              </a:rPr>
              <a:t>cadoxton</a:t>
            </a:r>
            <a:r>
              <a:rPr lang="en-GB" sz="2800" b="1" spc="-5" dirty="0">
                <a:solidFill>
                  <a:srgbClr val="005493"/>
                </a:solidFill>
                <a:latin typeface="Amatic SC"/>
                <a:cs typeface="Amatic SC"/>
              </a:rPr>
              <a:t> way!</a:t>
            </a: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fontAlgn="base"/>
            <a:r>
              <a:rPr lang="en-GB" sz="1400" b="1" dirty="0">
                <a:solidFill>
                  <a:schemeClr val="tx2"/>
                </a:solidFill>
                <a:latin typeface="Amatic SC" pitchFamily="2" charset="-79"/>
                <a:cs typeface="Amatic SC" pitchFamily="2" charset="-79"/>
              </a:rPr>
              <a:t>Curriculum for Wales </a:t>
            </a:r>
          </a:p>
          <a:p>
            <a:pPr fontAlgn="base"/>
            <a:r>
              <a:rPr lang="en-GB" sz="1400" b="1" dirty="0">
                <a:solidFill>
                  <a:schemeClr val="tx2"/>
                </a:solidFill>
                <a:latin typeface="Amatic SC" pitchFamily="2" charset="-79"/>
                <a:cs typeface="Amatic SC" pitchFamily="2" charset="-79"/>
              </a:rPr>
              <a:t>Four Purposes- our common goals for all our children from 3-16</a:t>
            </a:r>
            <a:endParaRPr lang="en-GB" sz="1400" dirty="0">
              <a:solidFill>
                <a:schemeClr val="tx2"/>
              </a:solidFill>
              <a:latin typeface="Amatic SC" pitchFamily="2" charset="-79"/>
              <a:cs typeface="Amatic SC" pitchFamily="2" charset="-79"/>
            </a:endParaRPr>
          </a:p>
          <a:p>
            <a:pPr fontAlgn="base"/>
            <a:r>
              <a:rPr lang="en-GB" sz="1200" dirty="0"/>
              <a:t>​</a:t>
            </a:r>
          </a:p>
          <a:p>
            <a:pPr fontAlgn="base"/>
            <a:r>
              <a:rPr lang="en-GB" sz="1200" dirty="0">
                <a:solidFill>
                  <a:schemeClr val="tx2"/>
                </a:solidFill>
                <a:latin typeface="Arial" panose="020B0604020202020204" pitchFamily="34" charset="0"/>
                <a:cs typeface="Arial" panose="020B0604020202020204" pitchFamily="34" charset="0"/>
              </a:rPr>
              <a:t>The four purposes of the curriculum are the shared vision and aspiration for every child and young person. They guide and direct everything we do at </a:t>
            </a:r>
            <a:r>
              <a:rPr lang="en-GB" sz="1200" dirty="0" err="1">
                <a:solidFill>
                  <a:schemeClr val="tx2"/>
                </a:solidFill>
                <a:latin typeface="Arial" panose="020B0604020202020204" pitchFamily="34" charset="0"/>
                <a:cs typeface="Arial" panose="020B0604020202020204" pitchFamily="34" charset="0"/>
              </a:rPr>
              <a:t>Cadoxton</a:t>
            </a:r>
            <a:r>
              <a:rPr lang="en-GB" sz="1200" dirty="0">
                <a:solidFill>
                  <a:schemeClr val="tx2"/>
                </a:solidFill>
                <a:latin typeface="Arial" panose="020B0604020202020204" pitchFamily="34" charset="0"/>
                <a:cs typeface="Arial" panose="020B0604020202020204" pitchFamily="34" charset="0"/>
              </a:rPr>
              <a:t> Primary School. In supporting the development of the four purposes, we set high expectations for all – to raise standards, tackle the attainment gap, and ensures our curriculum supports lifelong learning.</a:t>
            </a:r>
          </a:p>
          <a:p>
            <a:pPr fontAlgn="base"/>
            <a:r>
              <a:rPr lang="en-GB" sz="1200" dirty="0">
                <a:solidFill>
                  <a:schemeClr val="tx2"/>
                </a:solidFill>
                <a:latin typeface="Arial" panose="020B0604020202020204" pitchFamily="34" charset="0"/>
                <a:cs typeface="Arial" panose="020B0604020202020204" pitchFamily="34" charset="0"/>
              </a:rPr>
              <a:t>The four purposes are at the heart of our new curriculum. They are the starting point for all decisions on the content and experiences developed as part of the curriculum to support our children and young people to become:</a:t>
            </a:r>
          </a:p>
          <a:p>
            <a:pPr marL="171450" indent="-171450" fontAlgn="base">
              <a:buFont typeface="Arial" panose="020B0604020202020204" pitchFamily="34" charset="0"/>
              <a:buChar char="•"/>
            </a:pPr>
            <a:r>
              <a:rPr lang="en-GB" sz="1200" dirty="0">
                <a:solidFill>
                  <a:schemeClr val="tx2"/>
                </a:solidFill>
                <a:latin typeface="Arial" panose="020B0604020202020204" pitchFamily="34" charset="0"/>
                <a:cs typeface="Arial" panose="020B0604020202020204" pitchFamily="34" charset="0"/>
              </a:rPr>
              <a:t>Ambitious, capable learners ready to learn throughout their lives</a:t>
            </a:r>
          </a:p>
          <a:p>
            <a:pPr marL="171450" indent="-171450" fontAlgn="base">
              <a:buFont typeface="Arial" panose="020B0604020202020204" pitchFamily="34" charset="0"/>
              <a:buChar char="•"/>
            </a:pPr>
            <a:r>
              <a:rPr lang="en-GB" sz="1200" dirty="0">
                <a:solidFill>
                  <a:schemeClr val="tx2"/>
                </a:solidFill>
                <a:latin typeface="Arial" panose="020B0604020202020204" pitchFamily="34" charset="0"/>
                <a:cs typeface="Arial" panose="020B0604020202020204" pitchFamily="34" charset="0"/>
              </a:rPr>
              <a:t>Enterprising, creative contributors, ready to play a full part in life and work</a:t>
            </a:r>
          </a:p>
          <a:p>
            <a:pPr marL="171450" indent="-171450" fontAlgn="base">
              <a:buFont typeface="Arial" panose="020B0604020202020204" pitchFamily="34" charset="0"/>
              <a:buChar char="•"/>
            </a:pPr>
            <a:r>
              <a:rPr lang="en-GB" sz="1200" dirty="0">
                <a:solidFill>
                  <a:schemeClr val="tx2"/>
                </a:solidFill>
                <a:latin typeface="Arial" panose="020B0604020202020204" pitchFamily="34" charset="0"/>
                <a:cs typeface="Arial" panose="020B0604020202020204" pitchFamily="34" charset="0"/>
              </a:rPr>
              <a:t>Ethical, informed citizens of Wales and the world</a:t>
            </a:r>
          </a:p>
          <a:p>
            <a:pPr marL="171450" indent="-171450" fontAlgn="base">
              <a:buFont typeface="Arial" panose="020B0604020202020204" pitchFamily="34" charset="0"/>
              <a:buChar char="•"/>
            </a:pPr>
            <a:r>
              <a:rPr lang="en-GB" sz="1200" dirty="0">
                <a:solidFill>
                  <a:schemeClr val="tx2"/>
                </a:solidFill>
                <a:latin typeface="Arial" panose="020B0604020202020204" pitchFamily="34" charset="0"/>
                <a:cs typeface="Arial" panose="020B0604020202020204" pitchFamily="34" charset="0"/>
              </a:rPr>
              <a:t>Healthy, confident individuals, ready to lead fulfilling lives as valued members of society.</a:t>
            </a:r>
          </a:p>
          <a:p>
            <a:pPr fontAlgn="base"/>
            <a:r>
              <a:rPr lang="en-GB" sz="1200" b="1" dirty="0">
                <a:solidFill>
                  <a:schemeClr val="tx2"/>
                </a:solidFill>
                <a:latin typeface="Arial" panose="020B0604020202020204" pitchFamily="34" charset="0"/>
                <a:cs typeface="Arial" panose="020B0604020202020204" pitchFamily="34" charset="0"/>
              </a:rPr>
              <a:t>The curriculum includes:</a:t>
            </a:r>
            <a:endParaRPr lang="en-GB" sz="1200" dirty="0">
              <a:solidFill>
                <a:schemeClr val="tx2"/>
              </a:solidFill>
              <a:latin typeface="Arial" panose="020B0604020202020204" pitchFamily="34" charset="0"/>
              <a:cs typeface="Arial" panose="020B0604020202020204" pitchFamily="34" charset="0"/>
            </a:endParaRPr>
          </a:p>
          <a:p>
            <a:pPr fontAlgn="base"/>
            <a:r>
              <a:rPr lang="en-GB" sz="1200" dirty="0">
                <a:solidFill>
                  <a:schemeClr val="tx2"/>
                </a:solidFill>
                <a:latin typeface="Arial" panose="020B0604020202020204" pitchFamily="34" charset="0"/>
                <a:cs typeface="Arial" panose="020B0604020202020204" pitchFamily="34" charset="0"/>
              </a:rPr>
              <a:t>6 Areas of Learning and Experience from 3 to 16</a:t>
            </a:r>
          </a:p>
          <a:p>
            <a:pPr fontAlgn="base"/>
            <a:r>
              <a:rPr lang="en-GB" sz="1200" dirty="0">
                <a:solidFill>
                  <a:schemeClr val="tx2"/>
                </a:solidFill>
                <a:latin typeface="Arial" panose="020B0604020202020204" pitchFamily="34" charset="0"/>
                <a:cs typeface="Arial" panose="020B0604020202020204" pitchFamily="34" charset="0"/>
              </a:rPr>
              <a:t>3 Cross curriculum responsibilities: literacy, numeracy and digital competence</a:t>
            </a:r>
          </a:p>
          <a:p>
            <a:pPr fontAlgn="base"/>
            <a:r>
              <a:rPr lang="en-GB" sz="1200" dirty="0">
                <a:solidFill>
                  <a:schemeClr val="tx2"/>
                </a:solidFill>
                <a:latin typeface="Arial" panose="020B0604020202020204" pitchFamily="34" charset="0"/>
                <a:cs typeface="Arial" panose="020B0604020202020204" pitchFamily="34" charset="0"/>
              </a:rPr>
              <a:t>Progression reference points at ages 5, 8, 11, 14 and 16</a:t>
            </a:r>
          </a:p>
          <a:p>
            <a:pPr fontAlgn="base"/>
            <a:r>
              <a:rPr lang="en-GB" sz="1200" dirty="0">
                <a:solidFill>
                  <a:schemeClr val="tx2"/>
                </a:solidFill>
                <a:latin typeface="Arial" panose="020B0604020202020204" pitchFamily="34" charset="0"/>
                <a:cs typeface="Arial" panose="020B0604020202020204" pitchFamily="34" charset="0"/>
              </a:rPr>
              <a:t>Achievement outcomes which describe expected achievements at each progression reference point.</a:t>
            </a:r>
          </a:p>
          <a:p>
            <a:pPr fontAlgn="base"/>
            <a:r>
              <a:rPr lang="en-GB" sz="1200" b="1" dirty="0">
                <a:solidFill>
                  <a:schemeClr val="tx2"/>
                </a:solidFill>
                <a:latin typeface="Arial" panose="020B0604020202020204" pitchFamily="34" charset="0"/>
                <a:cs typeface="Arial" panose="020B0604020202020204" pitchFamily="34" charset="0"/>
              </a:rPr>
              <a:t>The curriculum is organised into 6 Areas of Learning and Experience:</a:t>
            </a:r>
            <a:endParaRPr lang="en-GB" sz="1200" dirty="0">
              <a:solidFill>
                <a:schemeClr val="tx2"/>
              </a:solidFill>
              <a:latin typeface="Arial" panose="020B0604020202020204" pitchFamily="34" charset="0"/>
              <a:cs typeface="Arial" panose="020B0604020202020204" pitchFamily="34" charset="0"/>
            </a:endParaRPr>
          </a:p>
          <a:p>
            <a:pPr marL="171450" indent="-171450" fontAlgn="base">
              <a:buFont typeface="Arial" panose="020B0604020202020204" pitchFamily="34" charset="0"/>
              <a:buChar char="•"/>
            </a:pPr>
            <a:r>
              <a:rPr lang="en-GB" sz="1200" dirty="0">
                <a:solidFill>
                  <a:schemeClr val="tx2"/>
                </a:solidFill>
                <a:latin typeface="Arial" panose="020B0604020202020204" pitchFamily="34" charset="0"/>
                <a:cs typeface="Arial" panose="020B0604020202020204" pitchFamily="34" charset="0"/>
              </a:rPr>
              <a:t>Expressive arts</a:t>
            </a:r>
          </a:p>
          <a:p>
            <a:pPr marL="171450" indent="-171450" fontAlgn="base">
              <a:buFont typeface="Arial" panose="020B0604020202020204" pitchFamily="34" charset="0"/>
              <a:buChar char="•"/>
            </a:pPr>
            <a:r>
              <a:rPr lang="en-GB" sz="1200" dirty="0">
                <a:solidFill>
                  <a:schemeClr val="tx2"/>
                </a:solidFill>
                <a:latin typeface="Arial" panose="020B0604020202020204" pitchFamily="34" charset="0"/>
                <a:cs typeface="Arial" panose="020B0604020202020204" pitchFamily="34" charset="0"/>
              </a:rPr>
              <a:t>Health and well-being</a:t>
            </a:r>
          </a:p>
          <a:p>
            <a:pPr marL="171450" indent="-171450" fontAlgn="base">
              <a:buFont typeface="Arial" panose="020B0604020202020204" pitchFamily="34" charset="0"/>
              <a:buChar char="•"/>
            </a:pPr>
            <a:r>
              <a:rPr lang="en-GB" sz="1200" dirty="0">
                <a:solidFill>
                  <a:schemeClr val="tx2"/>
                </a:solidFill>
                <a:latin typeface="Arial" panose="020B0604020202020204" pitchFamily="34" charset="0"/>
                <a:cs typeface="Arial" panose="020B0604020202020204" pitchFamily="34" charset="0"/>
              </a:rPr>
              <a:t>Humanities (including RE which should remain compulsory to age 16)</a:t>
            </a:r>
          </a:p>
          <a:p>
            <a:pPr marL="171450" indent="-171450" fontAlgn="base">
              <a:buFont typeface="Arial" panose="020B0604020202020204" pitchFamily="34" charset="0"/>
              <a:buChar char="•"/>
            </a:pPr>
            <a:r>
              <a:rPr lang="en-GB" sz="1200" dirty="0">
                <a:solidFill>
                  <a:schemeClr val="tx2"/>
                </a:solidFill>
                <a:latin typeface="Arial" panose="020B0604020202020204" pitchFamily="34" charset="0"/>
                <a:cs typeface="Arial" panose="020B0604020202020204" pitchFamily="34" charset="0"/>
              </a:rPr>
              <a:t>Languages, literacy and communication (including Welsh, which should remain compulsory to age 16, and modern foreign languages)</a:t>
            </a:r>
          </a:p>
          <a:p>
            <a:pPr marL="171450" indent="-171450" fontAlgn="base">
              <a:buFont typeface="Arial" panose="020B0604020202020204" pitchFamily="34" charset="0"/>
              <a:buChar char="•"/>
            </a:pPr>
            <a:r>
              <a:rPr lang="en-GB" sz="1200" dirty="0">
                <a:solidFill>
                  <a:schemeClr val="tx2"/>
                </a:solidFill>
                <a:latin typeface="Arial" panose="020B0604020202020204" pitchFamily="34" charset="0"/>
                <a:cs typeface="Arial" panose="020B0604020202020204" pitchFamily="34" charset="0"/>
              </a:rPr>
              <a:t>Mathematics and numeracy</a:t>
            </a:r>
          </a:p>
          <a:p>
            <a:pPr marL="171450" indent="-171450" fontAlgn="base">
              <a:buFont typeface="Arial" panose="020B0604020202020204" pitchFamily="34" charset="0"/>
              <a:buChar char="•"/>
            </a:pPr>
            <a:r>
              <a:rPr lang="en-GB" sz="1200" dirty="0">
                <a:solidFill>
                  <a:schemeClr val="tx2"/>
                </a:solidFill>
                <a:latin typeface="Arial" panose="020B0604020202020204" pitchFamily="34" charset="0"/>
                <a:cs typeface="Arial" panose="020B0604020202020204" pitchFamily="34" charset="0"/>
              </a:rPr>
              <a:t>Science and technology (including computer science)</a:t>
            </a:r>
          </a:p>
          <a:p>
            <a:pPr marL="171450" indent="-171450" fontAlgn="base">
              <a:buFont typeface="Arial" panose="020B0604020202020204" pitchFamily="34" charset="0"/>
              <a:buChar char="•"/>
            </a:pPr>
            <a:endParaRPr lang="en-GB" sz="1200" dirty="0">
              <a:solidFill>
                <a:schemeClr val="tx2"/>
              </a:solidFill>
              <a:latin typeface="Arial" panose="020B0604020202020204" pitchFamily="34" charset="0"/>
              <a:cs typeface="Arial" panose="020B0604020202020204" pitchFamily="34" charset="0"/>
            </a:endParaRPr>
          </a:p>
          <a:p>
            <a:r>
              <a:rPr lang="en-GB" sz="1200" b="1" dirty="0">
                <a:solidFill>
                  <a:schemeClr val="tx2"/>
                </a:solidFill>
                <a:latin typeface="Arial" panose="020B0604020202020204" pitchFamily="34" charset="0"/>
                <a:cs typeface="Arial" panose="020B0604020202020204" pitchFamily="34" charset="0"/>
              </a:rPr>
              <a:t>Bilingualism </a:t>
            </a:r>
            <a:endParaRPr lang="en-GB" sz="1200" dirty="0">
              <a:solidFill>
                <a:schemeClr val="tx2"/>
              </a:solidFill>
              <a:latin typeface="Arial" panose="020B0604020202020204" pitchFamily="34" charset="0"/>
              <a:cs typeface="Arial" panose="020B0604020202020204" pitchFamily="34" charset="0"/>
            </a:endParaRPr>
          </a:p>
          <a:p>
            <a:r>
              <a:rPr lang="en-GB" sz="1200" dirty="0">
                <a:solidFill>
                  <a:schemeClr val="tx2"/>
                </a:solidFill>
                <a:latin typeface="Arial" panose="020B0604020202020204" pitchFamily="34" charset="0"/>
                <a:cs typeface="Arial" panose="020B0604020202020204" pitchFamily="34" charset="0"/>
              </a:rPr>
              <a:t>English is the main language of communication, teaching, learning and assessment at </a:t>
            </a:r>
            <a:r>
              <a:rPr lang="en-GB" sz="1200" dirty="0" err="1">
                <a:solidFill>
                  <a:schemeClr val="tx2"/>
                </a:solidFill>
                <a:latin typeface="Arial" panose="020B0604020202020204" pitchFamily="34" charset="0"/>
                <a:cs typeface="Arial" panose="020B0604020202020204" pitchFamily="34" charset="0"/>
              </a:rPr>
              <a:t>Cadoxton</a:t>
            </a:r>
            <a:r>
              <a:rPr lang="en-GB" sz="1200" dirty="0">
                <a:solidFill>
                  <a:schemeClr val="tx2"/>
                </a:solidFill>
                <a:latin typeface="Arial" panose="020B0604020202020204" pitchFamily="34" charset="0"/>
                <a:cs typeface="Arial" panose="020B0604020202020204" pitchFamily="34" charset="0"/>
              </a:rPr>
              <a:t> Primary School. However, the school is committed to promoting the aims and aspirations of the Welsh Government in developing Bilingualism. In our school both English and Welsh will be</a:t>
            </a:r>
            <a:br>
              <a:rPr lang="en-GB" sz="1200" dirty="0">
                <a:solidFill>
                  <a:schemeClr val="tx2"/>
                </a:solidFill>
                <a:latin typeface="Arial" panose="020B0604020202020204" pitchFamily="34" charset="0"/>
                <a:cs typeface="Arial" panose="020B0604020202020204" pitchFamily="34" charset="0"/>
              </a:rPr>
            </a:br>
            <a:r>
              <a:rPr lang="en-GB" sz="1200" dirty="0">
                <a:solidFill>
                  <a:schemeClr val="tx2"/>
                </a:solidFill>
                <a:latin typeface="Arial" panose="020B0604020202020204" pitchFamily="34" charset="0"/>
                <a:cs typeface="Arial" panose="020B0604020202020204" pitchFamily="34" charset="0"/>
              </a:rPr>
              <a:t>functional languages. We will promote oracy, reading and writing in both English and Welsh</a:t>
            </a:r>
            <a:br>
              <a:rPr lang="en-GB" sz="1200" dirty="0">
                <a:solidFill>
                  <a:schemeClr val="tx2"/>
                </a:solidFill>
                <a:latin typeface="Arial" panose="020B0604020202020204" pitchFamily="34" charset="0"/>
                <a:cs typeface="Arial" panose="020B0604020202020204" pitchFamily="34" charset="0"/>
              </a:rPr>
            </a:br>
            <a:r>
              <a:rPr lang="en-GB" sz="1200" dirty="0">
                <a:solidFill>
                  <a:schemeClr val="tx2"/>
                </a:solidFill>
                <a:latin typeface="Arial" panose="020B0604020202020204" pitchFamily="34" charset="0"/>
                <a:cs typeface="Arial" panose="020B0604020202020204" pitchFamily="34" charset="0"/>
              </a:rPr>
              <a:t>Second Language in informal and structured situations. Welsh will be seen and heard around</a:t>
            </a:r>
            <a:br>
              <a:rPr lang="en-GB" sz="1200" dirty="0">
                <a:solidFill>
                  <a:schemeClr val="tx2"/>
                </a:solidFill>
                <a:latin typeface="Arial" panose="020B0604020202020204" pitchFamily="34" charset="0"/>
                <a:cs typeface="Arial" panose="020B0604020202020204" pitchFamily="34" charset="0"/>
              </a:rPr>
            </a:br>
            <a:r>
              <a:rPr lang="en-GB" sz="1200" dirty="0">
                <a:solidFill>
                  <a:schemeClr val="tx2"/>
                </a:solidFill>
                <a:latin typeface="Arial" panose="020B0604020202020204" pitchFamily="34" charset="0"/>
                <a:cs typeface="Arial" panose="020B0604020202020204" pitchFamily="34" charset="0"/>
              </a:rPr>
              <a:t>the school, during school assemblies and concerts, signage and display, lessons and indoor and outdoor activities. We are passionate about being welsh and have shown our commitment by </a:t>
            </a:r>
            <a:r>
              <a:rPr lang="en-GB" sz="1200" dirty="0" err="1">
                <a:solidFill>
                  <a:schemeClr val="tx2"/>
                </a:solidFill>
                <a:latin typeface="Arial" panose="020B0604020202020204" pitchFamily="34" charset="0"/>
                <a:cs typeface="Arial" panose="020B0604020202020204" pitchFamily="34" charset="0"/>
              </a:rPr>
              <a:t>achieveing</a:t>
            </a:r>
            <a:r>
              <a:rPr lang="en-GB" sz="1200" dirty="0">
                <a:solidFill>
                  <a:schemeClr val="tx2"/>
                </a:solidFill>
                <a:latin typeface="Arial" panose="020B0604020202020204" pitchFamily="34" charset="0"/>
                <a:cs typeface="Arial" panose="020B0604020202020204" pitchFamily="34" charset="0"/>
              </a:rPr>
              <a:t> our bronze and silver </a:t>
            </a:r>
            <a:r>
              <a:rPr lang="en-GB" sz="1200" dirty="0" err="1">
                <a:solidFill>
                  <a:schemeClr val="tx2"/>
                </a:solidFill>
                <a:latin typeface="Arial" panose="020B0604020202020204" pitchFamily="34" charset="0"/>
                <a:cs typeface="Arial" panose="020B0604020202020204" pitchFamily="34" charset="0"/>
              </a:rPr>
              <a:t>siatia</a:t>
            </a:r>
            <a:r>
              <a:rPr lang="en-GB" sz="1200" dirty="0">
                <a:solidFill>
                  <a:schemeClr val="tx2"/>
                </a:solidFill>
                <a:latin typeface="Arial" panose="020B0604020202020204" pitchFamily="34" charset="0"/>
                <a:cs typeface="Arial" panose="020B0604020202020204" pitchFamily="34" charset="0"/>
              </a:rPr>
              <a:t> </a:t>
            </a:r>
            <a:r>
              <a:rPr lang="en-GB" sz="1200" dirty="0" err="1">
                <a:solidFill>
                  <a:schemeClr val="tx2"/>
                </a:solidFill>
                <a:latin typeface="Arial" panose="020B0604020202020204" pitchFamily="34" charset="0"/>
                <a:cs typeface="Arial" panose="020B0604020202020204" pitchFamily="34" charset="0"/>
              </a:rPr>
              <a:t>Yaith</a:t>
            </a:r>
            <a:r>
              <a:rPr lang="en-GB" sz="1200" dirty="0">
                <a:solidFill>
                  <a:schemeClr val="tx2"/>
                </a:solidFill>
                <a:latin typeface="Arial" panose="020B0604020202020204" pitchFamily="34" charset="0"/>
                <a:cs typeface="Arial" panose="020B0604020202020204" pitchFamily="34" charset="0"/>
              </a:rPr>
              <a:t> awards for the development of the welsh language.</a:t>
            </a:r>
          </a:p>
          <a:p>
            <a:r>
              <a:rPr lang="en-GB" sz="1200" dirty="0">
                <a:solidFill>
                  <a:schemeClr val="tx2"/>
                </a:solidFill>
                <a:latin typeface="Arial" panose="020B0604020202020204" pitchFamily="34" charset="0"/>
                <a:cs typeface="Arial" panose="020B0604020202020204" pitchFamily="34" charset="0"/>
              </a:rPr>
              <a:t>As a school, we therefore aim to: </a:t>
            </a:r>
          </a:p>
          <a:p>
            <a:r>
              <a:rPr lang="en-GB" sz="1200" dirty="0">
                <a:solidFill>
                  <a:schemeClr val="tx2"/>
                </a:solidFill>
                <a:latin typeface="Arial" panose="020B0604020202020204" pitchFamily="34" charset="0"/>
                <a:cs typeface="Arial" panose="020B0604020202020204" pitchFamily="34" charset="0"/>
              </a:rPr>
              <a:t>●  Foster positive attitudes in all learners towards bilingualism </a:t>
            </a:r>
          </a:p>
          <a:p>
            <a:r>
              <a:rPr lang="en-GB" sz="1200" dirty="0">
                <a:solidFill>
                  <a:schemeClr val="tx2"/>
                </a:solidFill>
                <a:latin typeface="Arial" panose="020B0604020202020204" pitchFamily="34" charset="0"/>
                <a:cs typeface="Arial" panose="020B0604020202020204" pitchFamily="34" charset="0"/>
              </a:rPr>
              <a:t>●  Provide opportunities for all children to hear and use Welsh in all areas of their learning </a:t>
            </a:r>
          </a:p>
          <a:p>
            <a:r>
              <a:rPr lang="en-GB" sz="1200" dirty="0">
                <a:solidFill>
                  <a:schemeClr val="tx2"/>
                </a:solidFill>
                <a:latin typeface="Arial" panose="020B0604020202020204" pitchFamily="34" charset="0"/>
                <a:cs typeface="Arial" panose="020B0604020202020204" pitchFamily="34" charset="0"/>
              </a:rPr>
              <a:t>●  Motivate the children to use Welsh naturally, spontaneously and with confidence </a:t>
            </a:r>
          </a:p>
          <a:p>
            <a:pPr marL="184150" marR="104775" indent="-171450">
              <a:lnSpc>
                <a:spcPts val="1390"/>
              </a:lnSpc>
              <a:spcBef>
                <a:spcPts val="65"/>
              </a:spcBef>
              <a:buFont typeface="Arial"/>
              <a:buChar char="•"/>
              <a:tabLst>
                <a:tab pos="184150" algn="l"/>
              </a:tabLst>
            </a:pPr>
            <a:endParaRPr lang="en-GB" sz="1400" spc="-5" dirty="0">
              <a:solidFill>
                <a:schemeClr val="tx2"/>
              </a:solidFill>
              <a:latin typeface="Arial" panose="020B0604020202020204" pitchFamily="34" charset="0"/>
              <a:cs typeface="Arial" panose="020B0604020202020204" pitchFamily="34" charset="0"/>
            </a:endParaRPr>
          </a:p>
          <a:p>
            <a:pPr marL="184150" marR="104775" indent="-171450">
              <a:lnSpc>
                <a:spcPts val="1390"/>
              </a:lnSpc>
              <a:spcBef>
                <a:spcPts val="65"/>
              </a:spcBef>
              <a:buFont typeface="Arial"/>
              <a:buChar char="•"/>
              <a:tabLst>
                <a:tab pos="184150" algn="l"/>
              </a:tabLst>
            </a:pPr>
            <a:endParaRPr lang="en-GB" sz="1400" spc="-5" dirty="0">
              <a:solidFill>
                <a:schemeClr val="tx2"/>
              </a:solidFill>
              <a:latin typeface="Arial" panose="020B0604020202020204" pitchFamily="34" charset="0"/>
              <a:cs typeface="Arial" panose="020B0604020202020204" pitchFamily="34" charset="0"/>
            </a:endParaRPr>
          </a:p>
          <a:p>
            <a:pPr marL="184150" marR="104775" indent="-171450">
              <a:lnSpc>
                <a:spcPts val="1390"/>
              </a:lnSpc>
              <a:spcBef>
                <a:spcPts val="65"/>
              </a:spcBef>
              <a:buFont typeface="Arial"/>
              <a:buChar char="•"/>
              <a:tabLst>
                <a:tab pos="184150" algn="l"/>
              </a:tabLst>
            </a:pPr>
            <a:endParaRPr lang="en-GB" sz="1400" spc="-5" dirty="0">
              <a:solidFill>
                <a:schemeClr val="tx2"/>
              </a:solidFill>
              <a:latin typeface="Arial" panose="020B0604020202020204" pitchFamily="34" charset="0"/>
              <a:cs typeface="Arial" panose="020B0604020202020204" pitchFamily="34" charset="0"/>
            </a:endParaRPr>
          </a:p>
          <a:p>
            <a:pPr marL="184150" marR="104775" indent="-171450">
              <a:lnSpc>
                <a:spcPts val="1390"/>
              </a:lnSpc>
              <a:spcBef>
                <a:spcPts val="65"/>
              </a:spcBef>
              <a:buFont typeface="Arial"/>
              <a:buChar char="•"/>
              <a:tabLst>
                <a:tab pos="184150" algn="l"/>
              </a:tabLst>
            </a:pPr>
            <a:endParaRPr lang="en-GB" sz="1400" spc="-5" dirty="0">
              <a:solidFill>
                <a:schemeClr val="tx2"/>
              </a:solidFill>
              <a:latin typeface="Arial" panose="020B0604020202020204" pitchFamily="34" charset="0"/>
              <a:cs typeface="Arial" panose="020B0604020202020204" pitchFamily="34" charset="0"/>
            </a:endParaRPr>
          </a:p>
          <a:p>
            <a:pPr marL="184150" marR="104775" indent="-171450">
              <a:lnSpc>
                <a:spcPts val="1390"/>
              </a:lnSpc>
              <a:spcBef>
                <a:spcPts val="65"/>
              </a:spcBef>
              <a:buFont typeface="Arial"/>
              <a:buChar char="•"/>
              <a:tabLst>
                <a:tab pos="184150" algn="l"/>
              </a:tabLst>
            </a:pPr>
            <a:endParaRPr lang="en-GB" sz="1400" spc="-5" dirty="0">
              <a:solidFill>
                <a:schemeClr val="tx2"/>
              </a:solidFill>
              <a:latin typeface="Arial" panose="020B0604020202020204" pitchFamily="34" charset="0"/>
              <a:cs typeface="Arial" panose="020B0604020202020204" pitchFamily="34" charset="0"/>
            </a:endParaRPr>
          </a:p>
          <a:p>
            <a:pPr marL="184150" marR="104775" indent="-171450">
              <a:lnSpc>
                <a:spcPts val="1390"/>
              </a:lnSpc>
              <a:spcBef>
                <a:spcPts val="65"/>
              </a:spcBef>
              <a:buFont typeface="Arial"/>
              <a:buChar char="•"/>
              <a:tabLst>
                <a:tab pos="184150" algn="l"/>
              </a:tabLst>
            </a:pPr>
            <a:endParaRPr lang="en-GB" sz="1400" spc="-5" dirty="0">
              <a:solidFill>
                <a:schemeClr val="tx2"/>
              </a:solidFill>
              <a:latin typeface="Arial" panose="020B0604020202020204" pitchFamily="34" charset="0"/>
              <a:cs typeface="Arial" panose="020B0604020202020204" pitchFamily="34" charset="0"/>
            </a:endParaRPr>
          </a:p>
          <a:p>
            <a:pPr marL="184150" marR="104775" indent="-171450">
              <a:lnSpc>
                <a:spcPts val="1390"/>
              </a:lnSpc>
              <a:spcBef>
                <a:spcPts val="65"/>
              </a:spcBef>
              <a:buFont typeface="Arial"/>
              <a:buChar char="•"/>
              <a:tabLst>
                <a:tab pos="184150" algn="l"/>
              </a:tabLst>
            </a:pPr>
            <a:endParaRPr lang="en-GB" sz="1400" spc="-5" dirty="0">
              <a:solidFill>
                <a:schemeClr val="tx2"/>
              </a:solidFill>
              <a:latin typeface="Arial" panose="020B0604020202020204" pitchFamily="34" charset="0"/>
              <a:cs typeface="Arial" panose="020B0604020202020204" pitchFamily="34" charset="0"/>
            </a:endParaRPr>
          </a:p>
          <a:p>
            <a:pPr marL="184150" marR="104775" indent="-171450">
              <a:lnSpc>
                <a:spcPts val="1390"/>
              </a:lnSpc>
              <a:spcBef>
                <a:spcPts val="65"/>
              </a:spcBef>
              <a:buFont typeface="Arial"/>
              <a:buChar char="•"/>
              <a:tabLst>
                <a:tab pos="184150" algn="l"/>
              </a:tabLst>
            </a:pPr>
            <a:endParaRPr lang="en-GB" sz="1400" spc="-5" dirty="0">
              <a:solidFill>
                <a:schemeClr val="tx2"/>
              </a:solidFill>
              <a:latin typeface="Arial" panose="020B0604020202020204" pitchFamily="34" charset="0"/>
              <a:cs typeface="Arial" panose="020B0604020202020204" pitchFamily="34" charset="0"/>
            </a:endParaRPr>
          </a:p>
          <a:p>
            <a:pPr marL="184150" marR="104775" indent="-171450">
              <a:lnSpc>
                <a:spcPts val="1390"/>
              </a:lnSpc>
              <a:spcBef>
                <a:spcPts val="65"/>
              </a:spcBef>
              <a:buFont typeface="Arial"/>
              <a:buChar char="•"/>
              <a:tabLst>
                <a:tab pos="184150" algn="l"/>
              </a:tabLst>
            </a:pPr>
            <a:endParaRPr lang="en-GB" sz="1400" spc="-5" dirty="0">
              <a:solidFill>
                <a:schemeClr val="tx2"/>
              </a:solidFill>
              <a:latin typeface="Arial" panose="020B0604020202020204" pitchFamily="34" charset="0"/>
              <a:cs typeface="Arial" panose="020B0604020202020204" pitchFamily="34" charset="0"/>
            </a:endParaRPr>
          </a:p>
          <a:p>
            <a:pPr marL="12700" marR="104775">
              <a:lnSpc>
                <a:spcPts val="1390"/>
              </a:lnSpc>
              <a:spcBef>
                <a:spcPts val="65"/>
              </a:spcBef>
              <a:tabLst>
                <a:tab pos="184150" algn="l"/>
              </a:tabLst>
            </a:pPr>
            <a:r>
              <a:rPr lang="en-GB" sz="1400" spc="-5" dirty="0">
                <a:solidFill>
                  <a:schemeClr val="tx2"/>
                </a:solidFill>
                <a:latin typeface="Arial" panose="020B0604020202020204" pitchFamily="34" charset="0"/>
                <a:cs typeface="Arial" panose="020B0604020202020204" pitchFamily="34" charset="0"/>
              </a:rPr>
              <a:t>             </a:t>
            </a:r>
            <a:endParaRPr lang="en-GB" sz="1400" b="1" spc="-5" dirty="0">
              <a:solidFill>
                <a:schemeClr val="tx2"/>
              </a:solidFill>
              <a:latin typeface="Arial" panose="020B0604020202020204" pitchFamily="34" charset="0"/>
              <a:cs typeface="Arial" panose="020B0604020202020204" pitchFamily="34" charset="0"/>
            </a:endParaRPr>
          </a:p>
        </p:txBody>
      </p:sp>
      <p:pic>
        <p:nvPicPr>
          <p:cNvPr id="15" name="Picture 14" descr="A picture containing person, child, child, little&#10;&#10;Description automatically generated">
            <a:extLst>
              <a:ext uri="{FF2B5EF4-FFF2-40B4-BE49-F238E27FC236}">
                <a16:creationId xmlns:a16="http://schemas.microsoft.com/office/drawing/2014/main" id="{06094A3C-EE10-C149-8F1C-73CF76FEDB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5683900"/>
            <a:ext cx="1600200" cy="1066899"/>
          </a:xfrm>
          <a:prstGeom prst="rect">
            <a:avLst/>
          </a:prstGeom>
          <a:effectLst>
            <a:softEdge rad="89495"/>
          </a:effectLst>
        </p:spPr>
      </p:pic>
      <p:pic>
        <p:nvPicPr>
          <p:cNvPr id="19" name="Picture 18" descr="A picture containing sky, grass, outdoor, person&#10;&#10;Description automatically generated">
            <a:extLst>
              <a:ext uri="{FF2B5EF4-FFF2-40B4-BE49-F238E27FC236}">
                <a16:creationId xmlns:a16="http://schemas.microsoft.com/office/drawing/2014/main" id="{34277202-DD00-144E-914C-B3FDE02220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3156" y="164735"/>
            <a:ext cx="1087288" cy="1630680"/>
          </a:xfrm>
          <a:prstGeom prst="rect">
            <a:avLst/>
          </a:prstGeom>
          <a:effectLst>
            <a:softEdge rad="126851"/>
          </a:effectLst>
        </p:spPr>
      </p:pic>
    </p:spTree>
    <p:extLst>
      <p:ext uri="{BB962C8B-B14F-4D97-AF65-F5344CB8AC3E}">
        <p14:creationId xmlns:p14="http://schemas.microsoft.com/office/powerpoint/2010/main" val="428401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272271"/>
            <a:ext cx="6858000" cy="1630680"/>
          </a:xfrm>
          <a:prstGeom prst="rect">
            <a:avLst/>
          </a:prstGeom>
        </p:spPr>
      </p:pic>
      <p:pic>
        <p:nvPicPr>
          <p:cNvPr id="9" name="Picture 8" descr="Diagram&#10;&#10;Description automatically generated">
            <a:extLst>
              <a:ext uri="{FF2B5EF4-FFF2-40B4-BE49-F238E27FC236}">
                <a16:creationId xmlns:a16="http://schemas.microsoft.com/office/drawing/2014/main" id="{20EAD338-3A47-3F44-B016-D3E3AED940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729" y="1074868"/>
            <a:ext cx="6185965" cy="3452368"/>
          </a:xfrm>
          <a:prstGeom prst="rect">
            <a:avLst/>
          </a:prstGeom>
          <a:ln>
            <a:solidFill>
              <a:schemeClr val="accent1"/>
            </a:solidFill>
          </a:ln>
        </p:spPr>
      </p:pic>
      <p:pic>
        <p:nvPicPr>
          <p:cNvPr id="13" name="Picture 12" descr="A picture containing diagram&#10;&#10;Description automatically generated">
            <a:extLst>
              <a:ext uri="{FF2B5EF4-FFF2-40B4-BE49-F238E27FC236}">
                <a16:creationId xmlns:a16="http://schemas.microsoft.com/office/drawing/2014/main" id="{969A39F5-EAAD-8342-8AE1-F374357B5E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99" y="5067562"/>
            <a:ext cx="6067424" cy="3415363"/>
          </a:xfrm>
          <a:prstGeom prst="rect">
            <a:avLst/>
          </a:prstGeom>
          <a:ln>
            <a:solidFill>
              <a:schemeClr val="accent1"/>
            </a:solidFill>
          </a:ln>
        </p:spPr>
      </p:pic>
      <p:sp>
        <p:nvSpPr>
          <p:cNvPr id="5" name="Rectangle 4">
            <a:extLst>
              <a:ext uri="{FF2B5EF4-FFF2-40B4-BE49-F238E27FC236}">
                <a16:creationId xmlns:a16="http://schemas.microsoft.com/office/drawing/2014/main" id="{04E717E2-B5C7-D54D-A345-30282A09FAA1}"/>
              </a:ext>
            </a:extLst>
          </p:cNvPr>
          <p:cNvSpPr/>
          <p:nvPr/>
        </p:nvSpPr>
        <p:spPr>
          <a:xfrm>
            <a:off x="1143000" y="152400"/>
            <a:ext cx="4395434" cy="966931"/>
          </a:xfrm>
          <a:prstGeom prst="rect">
            <a:avLst/>
          </a:prstGeom>
        </p:spPr>
        <p:txBody>
          <a:bodyPr wrap="none">
            <a:spAutoFit/>
          </a:bodyPr>
          <a:lstStyle/>
          <a:p>
            <a:pPr marL="12700">
              <a:lnSpc>
                <a:spcPct val="100000"/>
              </a:lnSpc>
              <a:spcBef>
                <a:spcPts val="100"/>
              </a:spcBef>
            </a:pPr>
            <a:r>
              <a:rPr lang="en-GB" sz="2800" b="1" spc="-5" dirty="0" err="1">
                <a:solidFill>
                  <a:srgbClr val="005493"/>
                </a:solidFill>
                <a:latin typeface="Amatic SC"/>
                <a:cs typeface="Amatic SC"/>
              </a:rPr>
              <a:t>Cadoxton</a:t>
            </a:r>
            <a:r>
              <a:rPr lang="en-GB" sz="2800" b="1" spc="-5" dirty="0">
                <a:solidFill>
                  <a:srgbClr val="005493"/>
                </a:solidFill>
                <a:latin typeface="Amatic SC"/>
                <a:cs typeface="Amatic SC"/>
              </a:rPr>
              <a:t> Curriculum: The </a:t>
            </a:r>
            <a:r>
              <a:rPr lang="en-GB" sz="2800" b="1" spc="-5" dirty="0" err="1">
                <a:solidFill>
                  <a:srgbClr val="005493"/>
                </a:solidFill>
                <a:latin typeface="Amatic SC"/>
                <a:cs typeface="Amatic SC"/>
              </a:rPr>
              <a:t>cadoxton</a:t>
            </a:r>
            <a:r>
              <a:rPr lang="en-GB" sz="2800" b="1" spc="-5" dirty="0">
                <a:solidFill>
                  <a:srgbClr val="005493"/>
                </a:solidFill>
                <a:latin typeface="Amatic SC"/>
                <a:cs typeface="Amatic SC"/>
              </a:rPr>
              <a:t> way!</a:t>
            </a:r>
          </a:p>
          <a:p>
            <a:pPr marL="12700" algn="ctr">
              <a:lnSpc>
                <a:spcPct val="100000"/>
              </a:lnSpc>
              <a:spcBef>
                <a:spcPts val="100"/>
              </a:spcBef>
            </a:pPr>
            <a:r>
              <a:rPr lang="en-GB" sz="2800" b="1" spc="-5" dirty="0">
                <a:solidFill>
                  <a:srgbClr val="005493"/>
                </a:solidFill>
                <a:latin typeface="Amatic SC"/>
                <a:cs typeface="Amatic SC"/>
              </a:rPr>
              <a:t>The four purposes </a:t>
            </a:r>
            <a:endParaRPr lang="en-GB" b="1" spc="-5" dirty="0">
              <a:solidFill>
                <a:srgbClr val="005493"/>
              </a:solidFill>
              <a:latin typeface="Amatic SC"/>
              <a:cs typeface="Amatic SC"/>
            </a:endParaRPr>
          </a:p>
        </p:txBody>
      </p:sp>
      <p:sp>
        <p:nvSpPr>
          <p:cNvPr id="8" name="Rectangle 7">
            <a:extLst>
              <a:ext uri="{FF2B5EF4-FFF2-40B4-BE49-F238E27FC236}">
                <a16:creationId xmlns:a16="http://schemas.microsoft.com/office/drawing/2014/main" id="{A083A66F-7F6C-3A42-BF48-6AB179C0525F}"/>
              </a:ext>
            </a:extLst>
          </p:cNvPr>
          <p:cNvSpPr/>
          <p:nvPr/>
        </p:nvSpPr>
        <p:spPr>
          <a:xfrm>
            <a:off x="2340401" y="4544342"/>
            <a:ext cx="2177198" cy="523220"/>
          </a:xfrm>
          <a:prstGeom prst="rect">
            <a:avLst/>
          </a:prstGeom>
        </p:spPr>
        <p:txBody>
          <a:bodyPr wrap="none">
            <a:spAutoFit/>
          </a:bodyPr>
          <a:lstStyle/>
          <a:p>
            <a:pPr marL="12700" algn="ctr">
              <a:lnSpc>
                <a:spcPct val="100000"/>
              </a:lnSpc>
              <a:spcBef>
                <a:spcPts val="100"/>
              </a:spcBef>
            </a:pPr>
            <a:r>
              <a:rPr lang="en-GB" sz="2800" b="1" spc="-5" dirty="0">
                <a:solidFill>
                  <a:srgbClr val="005493"/>
                </a:solidFill>
                <a:latin typeface="Amatic SC"/>
                <a:cs typeface="Amatic SC"/>
              </a:rPr>
              <a:t>The integral Skills </a:t>
            </a:r>
            <a:endParaRPr lang="en-GB" b="1" spc="-5" dirty="0">
              <a:solidFill>
                <a:srgbClr val="005493"/>
              </a:solidFill>
              <a:latin typeface="Amatic SC"/>
              <a:cs typeface="Amatic SC"/>
            </a:endParaRPr>
          </a:p>
        </p:txBody>
      </p:sp>
    </p:spTree>
    <p:extLst>
      <p:ext uri="{BB962C8B-B14F-4D97-AF65-F5344CB8AC3E}">
        <p14:creationId xmlns:p14="http://schemas.microsoft.com/office/powerpoint/2010/main" val="3475125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272271"/>
            <a:ext cx="6858000" cy="1630680"/>
          </a:xfrm>
          <a:prstGeom prst="rect">
            <a:avLst/>
          </a:prstGeom>
        </p:spPr>
      </p:pic>
      <p:pic>
        <p:nvPicPr>
          <p:cNvPr id="3" name="object 3"/>
          <p:cNvPicPr/>
          <p:nvPr/>
        </p:nvPicPr>
        <p:blipFill>
          <a:blip r:embed="rId3" cstate="print"/>
          <a:stretch>
            <a:fillRect/>
          </a:stretch>
        </p:blipFill>
        <p:spPr>
          <a:xfrm>
            <a:off x="5199888" y="27432"/>
            <a:ext cx="1658112" cy="1438655"/>
          </a:xfrm>
          <a:prstGeom prst="rect">
            <a:avLst/>
          </a:prstGeom>
        </p:spPr>
      </p:pic>
      <p:sp>
        <p:nvSpPr>
          <p:cNvPr id="4" name="object 4"/>
          <p:cNvSpPr txBox="1"/>
          <p:nvPr/>
        </p:nvSpPr>
        <p:spPr>
          <a:xfrm>
            <a:off x="78739" y="495300"/>
            <a:ext cx="6694170" cy="10254089"/>
          </a:xfrm>
          <a:prstGeom prst="rect">
            <a:avLst/>
          </a:prstGeom>
        </p:spPr>
        <p:txBody>
          <a:bodyPr vert="horz" wrap="square" lIns="0" tIns="12700" rIns="0" bIns="0" rtlCol="0">
            <a:spAutoFit/>
          </a:bodyPr>
          <a:lstStyle/>
          <a:p>
            <a:pPr marL="12700">
              <a:lnSpc>
                <a:spcPct val="100000"/>
              </a:lnSpc>
              <a:spcBef>
                <a:spcPts val="100"/>
              </a:spcBef>
            </a:pPr>
            <a:r>
              <a:rPr lang="en-GB" sz="2800" b="1" spc="-5" dirty="0" err="1">
                <a:solidFill>
                  <a:srgbClr val="005493"/>
                </a:solidFill>
                <a:latin typeface="Amatic SC"/>
                <a:cs typeface="Amatic SC"/>
              </a:rPr>
              <a:t>Cadoxton</a:t>
            </a:r>
            <a:r>
              <a:rPr lang="en-GB" sz="2800" b="1" spc="-5" dirty="0">
                <a:solidFill>
                  <a:srgbClr val="005493"/>
                </a:solidFill>
                <a:latin typeface="Amatic SC"/>
                <a:cs typeface="Amatic SC"/>
              </a:rPr>
              <a:t> Curriculum: The </a:t>
            </a:r>
            <a:r>
              <a:rPr lang="en-GB" sz="2800" b="1" spc="-5" dirty="0" err="1">
                <a:solidFill>
                  <a:srgbClr val="005493"/>
                </a:solidFill>
                <a:latin typeface="Amatic SC"/>
                <a:cs typeface="Amatic SC"/>
              </a:rPr>
              <a:t>cadoxton</a:t>
            </a:r>
            <a:r>
              <a:rPr lang="en-GB" sz="2800" b="1" spc="-5" dirty="0">
                <a:solidFill>
                  <a:srgbClr val="005493"/>
                </a:solidFill>
                <a:latin typeface="Amatic SC"/>
                <a:cs typeface="Amatic SC"/>
              </a:rPr>
              <a:t> way!</a:t>
            </a: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fontAlgn="base"/>
            <a:r>
              <a:rPr lang="en-GB" sz="2800" b="1" spc="-5" dirty="0">
                <a:solidFill>
                  <a:srgbClr val="005493"/>
                </a:solidFill>
                <a:latin typeface="Amatic SC"/>
                <a:cs typeface="Amatic SC"/>
              </a:rPr>
              <a:t>Enrichment </a:t>
            </a:r>
          </a:p>
          <a:p>
            <a:pPr fontAlgn="base"/>
            <a:r>
              <a:rPr lang="en-GB" sz="1600" spc="-5" dirty="0">
                <a:solidFill>
                  <a:srgbClr val="005493"/>
                </a:solidFill>
                <a:latin typeface="Arial" panose="020B0604020202020204" pitchFamily="34" charset="0"/>
                <a:cs typeface="Arial" panose="020B0604020202020204" pitchFamily="34" charset="0"/>
              </a:rPr>
              <a:t>To ensure that our children have every opportunity to try new experiences we offer all of our children  a range of curriculum enrichments. These are coordinated by Rachel Davies and outside providers are used. Each half term is designed to offer something new and enhance our already rich curriculum offer. Experiences include; art gardening, junk food café, forces fitness, multisport, modern languages, art, woodwork, music, digital, dance, drama and yoga. We also take groups of children off site to work with students at Cardiff Met and Atlantic college. Our highly skilled LSA’s run their own enrichment activities playing to their expertise during PPA afternoons on a Weds PM</a:t>
            </a:r>
          </a:p>
          <a:p>
            <a:pPr fontAlgn="base"/>
            <a:endParaRPr lang="en-GB" sz="1600" spc="-5" dirty="0">
              <a:solidFill>
                <a:srgbClr val="005493"/>
              </a:solidFill>
              <a:latin typeface="Arial" panose="020B0604020202020204" pitchFamily="34" charset="0"/>
              <a:cs typeface="Arial" panose="020B0604020202020204" pitchFamily="34" charset="0"/>
            </a:endParaRPr>
          </a:p>
          <a:p>
            <a:pPr fontAlgn="base"/>
            <a:endParaRPr lang="en-GB" sz="1600" spc="-5" dirty="0">
              <a:solidFill>
                <a:srgbClr val="005493"/>
              </a:solidFill>
              <a:latin typeface="Arial" panose="020B0604020202020204" pitchFamily="34" charset="0"/>
              <a:cs typeface="Arial" panose="020B0604020202020204" pitchFamily="34" charset="0"/>
            </a:endParaRPr>
          </a:p>
          <a:p>
            <a:pPr fontAlgn="base"/>
            <a:endParaRPr lang="en-GB" sz="1600" spc="-5" dirty="0">
              <a:solidFill>
                <a:srgbClr val="005493"/>
              </a:solidFill>
              <a:latin typeface="Arial" panose="020B0604020202020204" pitchFamily="34" charset="0"/>
              <a:cs typeface="Arial" panose="020B0604020202020204" pitchFamily="34" charset="0"/>
            </a:endParaRPr>
          </a:p>
          <a:p>
            <a:pPr fontAlgn="base"/>
            <a:endParaRPr lang="en-GB" sz="1600" spc="-5" dirty="0">
              <a:solidFill>
                <a:srgbClr val="005493"/>
              </a:solidFill>
              <a:latin typeface="Arial" panose="020B0604020202020204" pitchFamily="34" charset="0"/>
              <a:cs typeface="Arial" panose="020B0604020202020204" pitchFamily="34" charset="0"/>
            </a:endParaRPr>
          </a:p>
          <a:p>
            <a:pPr fontAlgn="base"/>
            <a:endParaRPr lang="en-GB" sz="1600" spc="-5" dirty="0">
              <a:solidFill>
                <a:srgbClr val="005493"/>
              </a:solidFill>
              <a:latin typeface="Arial" panose="020B0604020202020204" pitchFamily="34" charset="0"/>
              <a:cs typeface="Arial" panose="020B0604020202020204" pitchFamily="34" charset="0"/>
            </a:endParaRPr>
          </a:p>
          <a:p>
            <a:pPr fontAlgn="base"/>
            <a:endParaRPr lang="en-GB" sz="1600" spc="-5" dirty="0">
              <a:solidFill>
                <a:srgbClr val="005493"/>
              </a:solidFill>
              <a:latin typeface="Arial" panose="020B0604020202020204" pitchFamily="34" charset="0"/>
              <a:cs typeface="Arial" panose="020B0604020202020204" pitchFamily="34" charset="0"/>
            </a:endParaRPr>
          </a:p>
          <a:p>
            <a:pPr fontAlgn="base"/>
            <a:endParaRPr lang="en-GB" sz="1600" spc="-5" dirty="0">
              <a:solidFill>
                <a:srgbClr val="005493"/>
              </a:solidFill>
              <a:latin typeface="Arial" panose="020B0604020202020204" pitchFamily="34" charset="0"/>
              <a:cs typeface="Arial" panose="020B0604020202020204" pitchFamily="34" charset="0"/>
            </a:endParaRPr>
          </a:p>
          <a:p>
            <a:pPr fontAlgn="base"/>
            <a:endParaRPr lang="en-GB" sz="1600" spc="-5" dirty="0">
              <a:solidFill>
                <a:srgbClr val="005493"/>
              </a:solidFill>
              <a:latin typeface="Arial" panose="020B0604020202020204" pitchFamily="34" charset="0"/>
              <a:cs typeface="Arial" panose="020B0604020202020204" pitchFamily="34" charset="0"/>
            </a:endParaRPr>
          </a:p>
          <a:p>
            <a:pPr fontAlgn="base"/>
            <a:r>
              <a:rPr lang="en-GB" sz="2800" b="1" spc="-5" dirty="0">
                <a:solidFill>
                  <a:srgbClr val="005493"/>
                </a:solidFill>
                <a:latin typeface="Amatic SC"/>
                <a:cs typeface="Amatic SC"/>
              </a:rPr>
              <a:t>Planning, preparation and assessment (PPA)</a:t>
            </a:r>
          </a:p>
          <a:p>
            <a:pPr fontAlgn="base"/>
            <a:r>
              <a:rPr lang="en-GB" sz="1600" spc="-5" dirty="0">
                <a:solidFill>
                  <a:srgbClr val="005493"/>
                </a:solidFill>
                <a:latin typeface="Arial" panose="020B0604020202020204" pitchFamily="34" charset="0"/>
                <a:cs typeface="Arial" panose="020B0604020202020204" pitchFamily="34" charset="0"/>
              </a:rPr>
              <a:t>During Wednesday afternoons teachers have time and space together to  plan and assess learning. This time also enables for all teachers to have quality professional learning and training that they need to develop an innovative, exciting curriculum. Professional learning is organised for teachers in line with the SDP and also tailor made to meet the needs identified by teachers. Teachers evidence their development in their own journals and this is shared with their line managers throughout the year. </a:t>
            </a:r>
          </a:p>
          <a:p>
            <a:pPr fontAlgn="base"/>
            <a:endParaRPr lang="en-GB" sz="1600" b="1" spc="-5" dirty="0">
              <a:solidFill>
                <a:srgbClr val="005493"/>
              </a:solidFill>
              <a:latin typeface="Amatic SC"/>
              <a:cs typeface="Amatic SC"/>
            </a:endParaRPr>
          </a:p>
          <a:p>
            <a:pPr fontAlgn="base"/>
            <a:endParaRPr lang="en-GB" sz="1600" spc="-5" dirty="0">
              <a:solidFill>
                <a:srgbClr val="005493"/>
              </a:solidFill>
              <a:latin typeface="Arial" panose="020B0604020202020204" pitchFamily="34" charset="0"/>
              <a:cs typeface="Arial" panose="020B0604020202020204" pitchFamily="34" charset="0"/>
            </a:endParaRPr>
          </a:p>
          <a:p>
            <a:pPr fontAlgn="base"/>
            <a:endParaRPr lang="en-GB" sz="1200" dirty="0">
              <a:solidFill>
                <a:schemeClr val="tx2"/>
              </a:solidFill>
              <a:latin typeface="Arial" panose="020B0604020202020204" pitchFamily="34" charset="0"/>
              <a:cs typeface="Arial" panose="020B0604020202020204" pitchFamily="34" charset="0"/>
            </a:endParaRPr>
          </a:p>
          <a:p>
            <a:pPr marL="184150" marR="104775" indent="-171450">
              <a:lnSpc>
                <a:spcPts val="1390"/>
              </a:lnSpc>
              <a:spcBef>
                <a:spcPts val="65"/>
              </a:spcBef>
              <a:buFont typeface="Arial"/>
              <a:buChar char="•"/>
              <a:tabLst>
                <a:tab pos="184150" algn="l"/>
              </a:tabLst>
            </a:pPr>
            <a:endParaRPr lang="en-GB" sz="1200" spc="-5" dirty="0">
              <a:solidFill>
                <a:schemeClr val="tx2"/>
              </a:solidFill>
              <a:latin typeface="Arial" panose="020B0604020202020204" pitchFamily="34" charset="0"/>
              <a:cs typeface="Arial" panose="020B0604020202020204" pitchFamily="34" charset="0"/>
            </a:endParaRPr>
          </a:p>
          <a:p>
            <a:pPr marL="184150" marR="104775" indent="-171450">
              <a:lnSpc>
                <a:spcPts val="1390"/>
              </a:lnSpc>
              <a:spcBef>
                <a:spcPts val="65"/>
              </a:spcBef>
              <a:buFont typeface="Arial"/>
              <a:buChar char="•"/>
              <a:tabLst>
                <a:tab pos="184150" algn="l"/>
              </a:tabLst>
            </a:pPr>
            <a:endParaRPr lang="en-GB" sz="1200" spc="-5" dirty="0">
              <a:solidFill>
                <a:schemeClr val="tx2"/>
              </a:solidFill>
              <a:latin typeface="Arial" panose="020B0604020202020204" pitchFamily="34" charset="0"/>
              <a:cs typeface="Arial" panose="020B0604020202020204" pitchFamily="34" charset="0"/>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2700" marR="104775">
              <a:lnSpc>
                <a:spcPts val="1390"/>
              </a:lnSpc>
              <a:spcBef>
                <a:spcPts val="65"/>
              </a:spcBef>
              <a:tabLst>
                <a:tab pos="184150" algn="l"/>
              </a:tabLst>
            </a:pPr>
            <a:r>
              <a:rPr lang="en-GB" sz="1200" spc="-5" dirty="0">
                <a:solidFill>
                  <a:srgbClr val="005493"/>
                </a:solidFill>
                <a:latin typeface="Comic Neue Angular"/>
                <a:cs typeface="Comic Neue Angular"/>
              </a:rPr>
              <a:t>             </a:t>
            </a:r>
            <a:endParaRPr lang="en-GB" sz="1200" b="1" spc="-5" dirty="0">
              <a:solidFill>
                <a:srgbClr val="005493"/>
              </a:solidFill>
              <a:latin typeface="Comic Neue Angular"/>
              <a:cs typeface="Comic Neue Angular"/>
            </a:endParaRPr>
          </a:p>
        </p:txBody>
      </p:sp>
      <p:pic>
        <p:nvPicPr>
          <p:cNvPr id="6" name="Picture 5" descr="A picture containing text, person, indoor, food&#10;&#10;Description automatically generated">
            <a:extLst>
              <a:ext uri="{FF2B5EF4-FFF2-40B4-BE49-F238E27FC236}">
                <a16:creationId xmlns:a16="http://schemas.microsoft.com/office/drawing/2014/main" id="{1E560EC6-9E38-A949-99D4-187E6354CD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561" y="3941570"/>
            <a:ext cx="2412006" cy="1809210"/>
          </a:xfrm>
          <a:prstGeom prst="rect">
            <a:avLst/>
          </a:prstGeom>
          <a:effectLst>
            <a:softEdge rad="101500"/>
          </a:effectLst>
        </p:spPr>
      </p:pic>
      <p:pic>
        <p:nvPicPr>
          <p:cNvPr id="8" name="Picture 7" descr="A picture containing person, indoor&#10;&#10;Description automatically generated">
            <a:extLst>
              <a:ext uri="{FF2B5EF4-FFF2-40B4-BE49-F238E27FC236}">
                <a16:creationId xmlns:a16="http://schemas.microsoft.com/office/drawing/2014/main" id="{D9D53D80-A26D-7740-8D5B-21F54A7350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5824" y="3813705"/>
            <a:ext cx="2753488" cy="2065116"/>
          </a:xfrm>
          <a:prstGeom prst="rect">
            <a:avLst/>
          </a:prstGeom>
          <a:effectLst>
            <a:softEdge rad="101153"/>
          </a:effectLst>
        </p:spPr>
      </p:pic>
    </p:spTree>
    <p:extLst>
      <p:ext uri="{BB962C8B-B14F-4D97-AF65-F5344CB8AC3E}">
        <p14:creationId xmlns:p14="http://schemas.microsoft.com/office/powerpoint/2010/main" val="3796739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272271"/>
            <a:ext cx="6858000" cy="1630680"/>
          </a:xfrm>
          <a:prstGeom prst="rect">
            <a:avLst/>
          </a:prstGeom>
        </p:spPr>
      </p:pic>
      <p:pic>
        <p:nvPicPr>
          <p:cNvPr id="3" name="object 3"/>
          <p:cNvPicPr/>
          <p:nvPr/>
        </p:nvPicPr>
        <p:blipFill>
          <a:blip r:embed="rId3" cstate="print"/>
          <a:stretch>
            <a:fillRect/>
          </a:stretch>
        </p:blipFill>
        <p:spPr>
          <a:xfrm>
            <a:off x="5199888" y="27432"/>
            <a:ext cx="1658112" cy="1438655"/>
          </a:xfrm>
          <a:prstGeom prst="rect">
            <a:avLst/>
          </a:prstGeom>
        </p:spPr>
      </p:pic>
      <p:sp>
        <p:nvSpPr>
          <p:cNvPr id="4" name="object 4"/>
          <p:cNvSpPr txBox="1"/>
          <p:nvPr/>
        </p:nvSpPr>
        <p:spPr>
          <a:xfrm>
            <a:off x="104139" y="152400"/>
            <a:ext cx="6694170" cy="15288801"/>
          </a:xfrm>
          <a:prstGeom prst="rect">
            <a:avLst/>
          </a:prstGeom>
        </p:spPr>
        <p:txBody>
          <a:bodyPr vert="horz" wrap="square" lIns="0" tIns="12700" rIns="0" bIns="0" rtlCol="0">
            <a:spAutoFit/>
          </a:bodyPr>
          <a:lstStyle/>
          <a:p>
            <a:pPr marL="12700">
              <a:lnSpc>
                <a:spcPct val="100000"/>
              </a:lnSpc>
              <a:spcBef>
                <a:spcPts val="100"/>
              </a:spcBef>
            </a:pPr>
            <a:r>
              <a:rPr lang="en-GB" sz="2800" b="1" spc="-5" dirty="0">
                <a:solidFill>
                  <a:srgbClr val="005493"/>
                </a:solidFill>
                <a:latin typeface="Amatic SC"/>
                <a:cs typeface="Amatic SC"/>
              </a:rPr>
              <a:t>Religious VALUES EDUCATION (RVE)</a:t>
            </a:r>
          </a:p>
          <a:p>
            <a:r>
              <a:rPr lang="en-GB" sz="1400" dirty="0">
                <a:solidFill>
                  <a:schemeClr val="tx2"/>
                </a:solidFill>
                <a:latin typeface="Arial" panose="020B0604020202020204" pitchFamily="34" charset="0"/>
                <a:cs typeface="Arial" panose="020B0604020202020204" pitchFamily="34" charset="0"/>
              </a:rPr>
              <a:t>Religious Education will be provided as part of the basic curriculum under the guidelines of the 1988 Education Reform Act and in accordance with the statutory requirements. The approach will be multicultural with a strong emphasis on Christianity. The programmes of study, attainment targets and assessment are approved locally by SACRE (Standing Advisory Council for Religious Education). </a:t>
            </a:r>
          </a:p>
          <a:p>
            <a:r>
              <a:rPr lang="en-GB" sz="1400" dirty="0">
                <a:solidFill>
                  <a:schemeClr val="tx2"/>
                </a:solidFill>
                <a:latin typeface="Arial" panose="020B0604020202020204" pitchFamily="34" charset="0"/>
                <a:cs typeface="Arial" panose="020B0604020202020204" pitchFamily="34" charset="0"/>
              </a:rPr>
              <a:t>Daily collective worship in school is conducted through group whole school assemblies, class reflections and a weekly whole school celebration assemblies. Within these learning sessions topical issues and big questions are explored and feedback is collected and shared. Any parent who wishes to exercise their right under the 1988 Education Reform Act to withdraw their child from assemblies or RE lessons are asked to contact the Headteacher in writing. It is mandatory in the Curriculum for Wales, but now for all learners 3 - 16, as a part of the Humanities Area of Learning and Experience. We have our own unique approach to RVE and it is mapped out for all progression steps to cover the key religions. </a:t>
            </a:r>
          </a:p>
          <a:p>
            <a:r>
              <a:rPr lang="en-GB" sz="2000" b="1" spc="-5" dirty="0">
                <a:solidFill>
                  <a:srgbClr val="005493"/>
                </a:solidFill>
                <a:latin typeface="Amatic SC"/>
                <a:cs typeface="Amatic SC"/>
              </a:rPr>
              <a:t>COLLECTIVE WORSHIP  </a:t>
            </a:r>
          </a:p>
          <a:p>
            <a:r>
              <a:rPr lang="en-GB" sz="1400" spc="-5" dirty="0">
                <a:solidFill>
                  <a:srgbClr val="005493"/>
                </a:solidFill>
                <a:latin typeface="Arial" panose="020B0604020202020204" pitchFamily="34" charset="0"/>
                <a:cs typeface="Arial" panose="020B0604020202020204" pitchFamily="34" charset="0"/>
              </a:rPr>
              <a:t>Children take part in daily collective worship in line with our school policy. This is planned by Lucy Dungey and reflects Christian values and explores big ideas and questions. It is highly reflective of relevant topics and current news locally and from around the globe. We meet online weekly for a celebration assembly and then once a month in the community centre altogether as a whole school community. </a:t>
            </a:r>
          </a:p>
          <a:p>
            <a:pPr marL="12700">
              <a:lnSpc>
                <a:spcPct val="100000"/>
              </a:lnSpc>
              <a:spcBef>
                <a:spcPts val="100"/>
              </a:spcBef>
            </a:pPr>
            <a:r>
              <a:rPr lang="en-GB" sz="2000" b="1" spc="-5" dirty="0">
                <a:solidFill>
                  <a:srgbClr val="005493"/>
                </a:solidFill>
                <a:latin typeface="Amatic SC"/>
                <a:cs typeface="Amatic SC"/>
              </a:rPr>
              <a:t>Learning through play </a:t>
            </a:r>
          </a:p>
          <a:p>
            <a:pPr marL="12700">
              <a:spcBef>
                <a:spcPts val="100"/>
              </a:spcBef>
            </a:pPr>
            <a:r>
              <a:rPr lang="en-GB" sz="1400" dirty="0">
                <a:solidFill>
                  <a:schemeClr val="tx2"/>
                </a:solidFill>
                <a:latin typeface="Arial" panose="020B0604020202020204" pitchFamily="34" charset="0"/>
                <a:cs typeface="Arial" panose="020B0604020202020204" pitchFamily="34" charset="0"/>
              </a:rPr>
              <a:t>Foundation Phase practice places great emphasis on the holistic development of children and the development of skills across the curriculum building on previous learning experiences and knowledge. By providing a broad, rich and exciting curriculum using a variety of approaches, we develop children as individuals, recognising their level their personal motivators and interests. Children of all ages learn through play and this is a crucial time for developing lifelong learning skills by being curious and exploring. They learn how to observe, listen, respond and develop as individuals and learn how to collaborate with one another. </a:t>
            </a:r>
          </a:p>
          <a:p>
            <a:pPr fontAlgn="base"/>
            <a:endParaRPr lang="en-GB" sz="1400" spc="-5" dirty="0">
              <a:solidFill>
                <a:srgbClr val="005493"/>
              </a:solidFill>
              <a:latin typeface="Arial" panose="020B0604020202020204" pitchFamily="34" charset="0"/>
              <a:cs typeface="Arial" panose="020B0604020202020204" pitchFamily="34" charset="0"/>
            </a:endParaRPr>
          </a:p>
          <a:p>
            <a:pPr fontAlgn="base"/>
            <a:endParaRPr lang="en-GB" sz="1600" spc="-5" dirty="0">
              <a:solidFill>
                <a:srgbClr val="005493"/>
              </a:solidFill>
              <a:latin typeface="Arial" panose="020B0604020202020204" pitchFamily="34" charset="0"/>
              <a:cs typeface="Arial" panose="020B0604020202020204" pitchFamily="34" charset="0"/>
            </a:endParaRPr>
          </a:p>
          <a:p>
            <a:pPr fontAlgn="base"/>
            <a:endParaRPr lang="en-GB" sz="1600" spc="-5" dirty="0">
              <a:solidFill>
                <a:srgbClr val="005493"/>
              </a:solidFill>
              <a:latin typeface="Arial" panose="020B0604020202020204" pitchFamily="34" charset="0"/>
              <a:cs typeface="Arial" panose="020B0604020202020204" pitchFamily="34" charset="0"/>
            </a:endParaRPr>
          </a:p>
          <a:p>
            <a:pPr fontAlgn="base"/>
            <a:endParaRPr lang="en-GB" sz="1600" spc="-5" dirty="0">
              <a:solidFill>
                <a:srgbClr val="005493"/>
              </a:solidFill>
              <a:latin typeface="Arial" panose="020B0604020202020204" pitchFamily="34" charset="0"/>
              <a:cs typeface="Arial" panose="020B0604020202020204" pitchFamily="34" charset="0"/>
            </a:endParaRPr>
          </a:p>
          <a:p>
            <a:pPr fontAlgn="base"/>
            <a:endParaRPr lang="en-GB" sz="2000" b="1" spc="-5" dirty="0">
              <a:solidFill>
                <a:srgbClr val="005493"/>
              </a:solidFill>
              <a:latin typeface="Amatic SC"/>
              <a:cs typeface="Amatic SC"/>
            </a:endParaRPr>
          </a:p>
          <a:p>
            <a:pPr fontAlgn="base"/>
            <a:endParaRPr lang="en-GB" sz="2000" b="1" spc="-5" dirty="0">
              <a:solidFill>
                <a:srgbClr val="005493"/>
              </a:solidFill>
              <a:latin typeface="Amatic SC"/>
              <a:cs typeface="Amatic SC"/>
            </a:endParaRPr>
          </a:p>
          <a:p>
            <a:pPr fontAlgn="base"/>
            <a:r>
              <a:rPr lang="en-GB" sz="2000" b="1" spc="-5" dirty="0">
                <a:solidFill>
                  <a:srgbClr val="005493"/>
                </a:solidFill>
                <a:latin typeface="Amatic SC"/>
                <a:cs typeface="Amatic SC"/>
              </a:rPr>
              <a:t>Pupil voice and CHOICE </a:t>
            </a:r>
          </a:p>
          <a:p>
            <a:pPr fontAlgn="base"/>
            <a:r>
              <a:rPr lang="en-GB" sz="1400" dirty="0">
                <a:solidFill>
                  <a:schemeClr val="tx2"/>
                </a:solidFill>
                <a:latin typeface="Arial" panose="020B0604020202020204" pitchFamily="34" charset="0"/>
                <a:cs typeface="Arial" panose="020B0604020202020204" pitchFamily="34" charset="0"/>
              </a:rPr>
              <a:t>We teach children the ‘language of learning’ that enables them to explain their thought process and explore how they learn best. We talk openly about learning, using language that is appropriate to their stage of development and make it visible in the room and to enable children to talk about their progress and know their next steps. </a:t>
            </a:r>
          </a:p>
          <a:p>
            <a:pPr fontAlgn="base"/>
            <a:endParaRPr lang="en-GB" sz="1400" dirty="0">
              <a:solidFill>
                <a:schemeClr val="tx2"/>
              </a:solidFill>
              <a:latin typeface="Arial" panose="020B0604020202020204" pitchFamily="34" charset="0"/>
              <a:cs typeface="Arial" panose="020B0604020202020204" pitchFamily="34" charset="0"/>
            </a:endParaRPr>
          </a:p>
          <a:p>
            <a:pPr fontAlgn="base"/>
            <a:endParaRPr lang="en-GB" sz="1400" dirty="0">
              <a:solidFill>
                <a:schemeClr val="tx2"/>
              </a:solidFill>
              <a:latin typeface="Arial" panose="020B0604020202020204" pitchFamily="34" charset="0"/>
              <a:cs typeface="Arial" panose="020B0604020202020204" pitchFamily="34" charset="0"/>
            </a:endParaRPr>
          </a:p>
          <a:p>
            <a:pPr fontAlgn="base"/>
            <a:endParaRPr lang="en-GB" sz="2000" b="1" spc="-5" dirty="0">
              <a:solidFill>
                <a:srgbClr val="005493"/>
              </a:solidFill>
              <a:latin typeface="Amatic SC"/>
              <a:cs typeface="Amatic SC"/>
            </a:endParaRPr>
          </a:p>
          <a:p>
            <a:pPr fontAlgn="base"/>
            <a:endParaRPr lang="en-GB" sz="2000" b="1" spc="-5" dirty="0">
              <a:solidFill>
                <a:srgbClr val="005493"/>
              </a:solidFill>
              <a:latin typeface="Amatic SC"/>
              <a:cs typeface="Amatic SC"/>
            </a:endParaRPr>
          </a:p>
          <a:p>
            <a:pPr fontAlgn="base"/>
            <a:endParaRPr lang="en-GB" sz="2000" b="1" spc="-5" dirty="0">
              <a:solidFill>
                <a:srgbClr val="005493"/>
              </a:solidFill>
              <a:latin typeface="Amatic SC"/>
              <a:cs typeface="Amatic SC"/>
            </a:endParaRPr>
          </a:p>
          <a:p>
            <a:pPr fontAlgn="base"/>
            <a:endParaRPr lang="en-GB" sz="2000" b="1" spc="-5" dirty="0">
              <a:solidFill>
                <a:srgbClr val="005493"/>
              </a:solidFill>
              <a:latin typeface="Amatic SC"/>
              <a:cs typeface="Amatic SC"/>
            </a:endParaRPr>
          </a:p>
          <a:p>
            <a:pPr fontAlgn="base"/>
            <a:endParaRPr lang="en-GB" sz="2000" b="1" spc="-5" dirty="0">
              <a:solidFill>
                <a:srgbClr val="005493"/>
              </a:solidFill>
              <a:latin typeface="Amatic SC"/>
              <a:cs typeface="Amatic SC"/>
            </a:endParaRPr>
          </a:p>
          <a:p>
            <a:pPr fontAlgn="base"/>
            <a:endParaRPr lang="en-GB" sz="2000" b="1" spc="-5" dirty="0">
              <a:solidFill>
                <a:srgbClr val="005493"/>
              </a:solidFill>
              <a:latin typeface="Amatic SC"/>
              <a:cs typeface="Amatic SC"/>
            </a:endParaRPr>
          </a:p>
          <a:p>
            <a:pPr fontAlgn="base"/>
            <a:r>
              <a:rPr lang="en-GB" sz="1600" spc="-5" dirty="0">
                <a:solidFill>
                  <a:srgbClr val="005493"/>
                </a:solidFill>
                <a:latin typeface="Arial" panose="020B0604020202020204" pitchFamily="34" charset="0"/>
                <a:cs typeface="Arial" panose="020B0604020202020204" pitchFamily="34" charset="0"/>
              </a:rPr>
              <a:t>. </a:t>
            </a:r>
          </a:p>
          <a:p>
            <a:pPr fontAlgn="base"/>
            <a:endParaRPr lang="en-GB" sz="1600" b="1" spc="-5" dirty="0">
              <a:solidFill>
                <a:srgbClr val="005493"/>
              </a:solidFill>
              <a:latin typeface="Amatic SC"/>
              <a:cs typeface="Amatic SC"/>
            </a:endParaRPr>
          </a:p>
          <a:p>
            <a:pPr fontAlgn="base"/>
            <a:endParaRPr lang="en-GB" sz="1600" spc="-5" dirty="0">
              <a:solidFill>
                <a:srgbClr val="005493"/>
              </a:solidFill>
              <a:latin typeface="Arial" panose="020B0604020202020204" pitchFamily="34" charset="0"/>
              <a:cs typeface="Arial" panose="020B0604020202020204" pitchFamily="34" charset="0"/>
            </a:endParaRPr>
          </a:p>
          <a:p>
            <a:pPr fontAlgn="base"/>
            <a:endParaRPr lang="en-GB" sz="1200" dirty="0">
              <a:solidFill>
                <a:schemeClr val="tx2"/>
              </a:solidFill>
              <a:latin typeface="Arial" panose="020B0604020202020204" pitchFamily="34" charset="0"/>
              <a:cs typeface="Arial" panose="020B0604020202020204" pitchFamily="34" charset="0"/>
            </a:endParaRPr>
          </a:p>
          <a:p>
            <a:pPr marL="184150" marR="104775" indent="-171450">
              <a:lnSpc>
                <a:spcPts val="1390"/>
              </a:lnSpc>
              <a:spcBef>
                <a:spcPts val="65"/>
              </a:spcBef>
              <a:buFont typeface="Arial"/>
              <a:buChar char="•"/>
              <a:tabLst>
                <a:tab pos="184150" algn="l"/>
              </a:tabLst>
            </a:pPr>
            <a:endParaRPr lang="en-GB" sz="1200" spc="-5" dirty="0">
              <a:solidFill>
                <a:schemeClr val="tx2"/>
              </a:solidFill>
              <a:latin typeface="Arial" panose="020B0604020202020204" pitchFamily="34" charset="0"/>
              <a:cs typeface="Arial" panose="020B0604020202020204" pitchFamily="34" charset="0"/>
            </a:endParaRPr>
          </a:p>
          <a:p>
            <a:pPr marL="184150" marR="104775" indent="-171450">
              <a:lnSpc>
                <a:spcPts val="1390"/>
              </a:lnSpc>
              <a:spcBef>
                <a:spcPts val="65"/>
              </a:spcBef>
              <a:buFont typeface="Arial"/>
              <a:buChar char="•"/>
              <a:tabLst>
                <a:tab pos="184150" algn="l"/>
              </a:tabLst>
            </a:pPr>
            <a:endParaRPr lang="en-GB" sz="1200" spc="-5" dirty="0">
              <a:solidFill>
                <a:schemeClr val="tx2"/>
              </a:solidFill>
              <a:latin typeface="Arial" panose="020B0604020202020204" pitchFamily="34" charset="0"/>
              <a:cs typeface="Arial" panose="020B0604020202020204" pitchFamily="34" charset="0"/>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2700" marR="104775">
              <a:lnSpc>
                <a:spcPts val="1390"/>
              </a:lnSpc>
              <a:spcBef>
                <a:spcPts val="65"/>
              </a:spcBef>
              <a:tabLst>
                <a:tab pos="184150" algn="l"/>
              </a:tabLst>
            </a:pPr>
            <a:r>
              <a:rPr lang="en-GB" sz="1200" spc="-5" dirty="0">
                <a:solidFill>
                  <a:srgbClr val="005493"/>
                </a:solidFill>
                <a:latin typeface="Comic Neue Angular"/>
                <a:cs typeface="Comic Neue Angular"/>
              </a:rPr>
              <a:t>             </a:t>
            </a:r>
            <a:endParaRPr lang="en-GB" sz="1200" b="1" spc="-5" dirty="0">
              <a:solidFill>
                <a:srgbClr val="005493"/>
              </a:solidFill>
              <a:latin typeface="Comic Neue Angular"/>
              <a:cs typeface="Comic Neue Angular"/>
            </a:endParaRPr>
          </a:p>
        </p:txBody>
      </p:sp>
      <p:pic>
        <p:nvPicPr>
          <p:cNvPr id="10" name="Picture 9" descr="Diagram&#10;&#10;Description automatically generated with medium confidence">
            <a:extLst>
              <a:ext uri="{FF2B5EF4-FFF2-40B4-BE49-F238E27FC236}">
                <a16:creationId xmlns:a16="http://schemas.microsoft.com/office/drawing/2014/main" id="{CF4D3CC5-053B-0347-A159-0271E3DF3A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6574" y="7061463"/>
            <a:ext cx="3451531" cy="1705064"/>
          </a:xfrm>
          <a:prstGeom prst="rect">
            <a:avLst/>
          </a:prstGeom>
          <a:ln>
            <a:solidFill>
              <a:schemeClr val="accent1"/>
            </a:solidFill>
          </a:ln>
        </p:spPr>
      </p:pic>
      <p:pic>
        <p:nvPicPr>
          <p:cNvPr id="14" name="Picture 13" descr="A picture containing person, older&#10;&#10;Description automatically generated">
            <a:extLst>
              <a:ext uri="{FF2B5EF4-FFF2-40B4-BE49-F238E27FC236}">
                <a16:creationId xmlns:a16="http://schemas.microsoft.com/office/drawing/2014/main" id="{C1504A0A-0B68-DA42-9B51-1892F115B7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53" y="7061463"/>
            <a:ext cx="2206009" cy="1470673"/>
          </a:xfrm>
          <a:prstGeom prst="rect">
            <a:avLst/>
          </a:prstGeom>
          <a:effectLst>
            <a:softEdge rad="82698"/>
          </a:effectLst>
        </p:spPr>
      </p:pic>
    </p:spTree>
    <p:extLst>
      <p:ext uri="{BB962C8B-B14F-4D97-AF65-F5344CB8AC3E}">
        <p14:creationId xmlns:p14="http://schemas.microsoft.com/office/powerpoint/2010/main" val="3687885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272271"/>
            <a:ext cx="6858000" cy="1630680"/>
          </a:xfrm>
          <a:prstGeom prst="rect">
            <a:avLst/>
          </a:prstGeom>
        </p:spPr>
      </p:pic>
      <p:pic>
        <p:nvPicPr>
          <p:cNvPr id="3" name="object 3"/>
          <p:cNvPicPr/>
          <p:nvPr/>
        </p:nvPicPr>
        <p:blipFill>
          <a:blip r:embed="rId3" cstate="print"/>
          <a:stretch>
            <a:fillRect/>
          </a:stretch>
        </p:blipFill>
        <p:spPr>
          <a:xfrm>
            <a:off x="5199888" y="27432"/>
            <a:ext cx="1658112" cy="1438655"/>
          </a:xfrm>
          <a:prstGeom prst="rect">
            <a:avLst/>
          </a:prstGeom>
        </p:spPr>
      </p:pic>
      <p:sp>
        <p:nvSpPr>
          <p:cNvPr id="4" name="object 4"/>
          <p:cNvSpPr txBox="1"/>
          <p:nvPr/>
        </p:nvSpPr>
        <p:spPr>
          <a:xfrm>
            <a:off x="78739" y="495300"/>
            <a:ext cx="6694170" cy="9246121"/>
          </a:xfrm>
          <a:prstGeom prst="rect">
            <a:avLst/>
          </a:prstGeom>
        </p:spPr>
        <p:txBody>
          <a:bodyPr vert="horz" wrap="square" lIns="0" tIns="12700" rIns="0" bIns="0" rtlCol="0">
            <a:spAutoFit/>
          </a:bodyPr>
          <a:lstStyle/>
          <a:p>
            <a:pPr marL="12700">
              <a:lnSpc>
                <a:spcPct val="100000"/>
              </a:lnSpc>
              <a:spcBef>
                <a:spcPts val="100"/>
              </a:spcBef>
            </a:pPr>
            <a:r>
              <a:rPr lang="en-GB" sz="2800" b="1" spc="-5" dirty="0">
                <a:solidFill>
                  <a:srgbClr val="005493"/>
                </a:solidFill>
                <a:latin typeface="Amatic SC"/>
                <a:cs typeface="Amatic SC"/>
              </a:rPr>
              <a:t>Digital learning support  </a:t>
            </a:r>
            <a:endParaRPr lang="en-GB" sz="1600" spc="-5" dirty="0">
              <a:solidFill>
                <a:srgbClr val="005493"/>
              </a:solidFill>
              <a:latin typeface="Arial" panose="020B0604020202020204" pitchFamily="34" charset="0"/>
              <a:cs typeface="Arial" panose="020B0604020202020204" pitchFamily="34" charset="0"/>
            </a:endParaRPr>
          </a:p>
          <a:p>
            <a:pPr fontAlgn="base"/>
            <a:r>
              <a:rPr lang="en-GB" sz="1400" spc="-5" dirty="0">
                <a:solidFill>
                  <a:srgbClr val="005493"/>
                </a:solidFill>
                <a:latin typeface="Arial" panose="020B0604020202020204" pitchFamily="34" charset="0"/>
                <a:cs typeface="Arial" panose="020B0604020202020204" pitchFamily="34" charset="0"/>
              </a:rPr>
              <a:t>We use a variety of digital programmes to support and </a:t>
            </a:r>
          </a:p>
          <a:p>
            <a:pPr fontAlgn="base"/>
            <a:r>
              <a:rPr lang="en-GB" sz="1400" spc="-5" dirty="0">
                <a:solidFill>
                  <a:srgbClr val="005493"/>
                </a:solidFill>
                <a:latin typeface="Arial" panose="020B0604020202020204" pitchFamily="34" charset="0"/>
                <a:cs typeface="Arial" panose="020B0604020202020204" pitchFamily="34" charset="0"/>
              </a:rPr>
              <a:t>Enhance the basic skills in Maths and language. These include </a:t>
            </a:r>
          </a:p>
          <a:p>
            <a:pPr fontAlgn="base"/>
            <a:r>
              <a:rPr lang="en-GB" sz="1400" spc="-5" dirty="0">
                <a:solidFill>
                  <a:srgbClr val="005493"/>
                </a:solidFill>
                <a:latin typeface="Arial" panose="020B0604020202020204" pitchFamily="34" charset="0"/>
                <a:cs typeface="Arial" panose="020B0604020202020204" pitchFamily="34" charset="0"/>
              </a:rPr>
              <a:t>Doodle Maths, Mathletics, </a:t>
            </a:r>
            <a:r>
              <a:rPr lang="en-GB" sz="1400" spc="-5" dirty="0" err="1">
                <a:solidFill>
                  <a:srgbClr val="005493"/>
                </a:solidFill>
                <a:latin typeface="Arial" panose="020B0604020202020204" pitchFamily="34" charset="0"/>
                <a:cs typeface="Arial" panose="020B0604020202020204" pitchFamily="34" charset="0"/>
              </a:rPr>
              <a:t>Spelladrome</a:t>
            </a:r>
            <a:r>
              <a:rPr lang="en-GB" sz="1400" spc="-5" dirty="0">
                <a:solidFill>
                  <a:srgbClr val="005493"/>
                </a:solidFill>
                <a:latin typeface="Arial" panose="020B0604020202020204" pitchFamily="34" charset="0"/>
                <a:cs typeface="Arial" panose="020B0604020202020204" pitchFamily="34" charset="0"/>
              </a:rPr>
              <a:t>, Active Learn. All children</a:t>
            </a:r>
          </a:p>
          <a:p>
            <a:pPr fontAlgn="base"/>
            <a:r>
              <a:rPr lang="en-GB" sz="1400" spc="-5" dirty="0">
                <a:solidFill>
                  <a:srgbClr val="005493"/>
                </a:solidFill>
                <a:latin typeface="Arial" panose="020B0604020202020204" pitchFamily="34" charset="0"/>
                <a:cs typeface="Arial" panose="020B0604020202020204" pitchFamily="34" charset="0"/>
              </a:rPr>
              <a:t>from Reception to Year 6 have a HWB account and this enables </a:t>
            </a:r>
          </a:p>
          <a:p>
            <a:pPr fontAlgn="base"/>
            <a:r>
              <a:rPr lang="en-GB" sz="1400" spc="-5" dirty="0">
                <a:solidFill>
                  <a:srgbClr val="005493"/>
                </a:solidFill>
                <a:latin typeface="Arial" panose="020B0604020202020204" pitchFamily="34" charset="0"/>
                <a:cs typeface="Arial" panose="020B0604020202020204" pitchFamily="34" charset="0"/>
              </a:rPr>
              <a:t>them to access online learning in a safe and secure way. They also </a:t>
            </a:r>
          </a:p>
          <a:p>
            <a:pPr fontAlgn="base"/>
            <a:r>
              <a:rPr lang="en-GB" sz="1400" spc="-5" dirty="0">
                <a:solidFill>
                  <a:srgbClr val="005493"/>
                </a:solidFill>
                <a:latin typeface="Arial" panose="020B0604020202020204" pitchFamily="34" charset="0"/>
                <a:cs typeface="Arial" panose="020B0604020202020204" pitchFamily="34" charset="0"/>
              </a:rPr>
              <a:t>Have free access to windows 365 and google classrooms. </a:t>
            </a:r>
            <a:endParaRPr lang="en-GB" sz="1600" spc="-5" dirty="0">
              <a:solidFill>
                <a:srgbClr val="005493"/>
              </a:solidFill>
              <a:latin typeface="Arial" panose="020B0604020202020204" pitchFamily="34" charset="0"/>
              <a:cs typeface="Arial" panose="020B0604020202020204" pitchFamily="34" charset="0"/>
            </a:endParaRPr>
          </a:p>
          <a:p>
            <a:pPr fontAlgn="base"/>
            <a:r>
              <a:rPr lang="en-GB" sz="2800" b="1" spc="-5" dirty="0">
                <a:solidFill>
                  <a:srgbClr val="005493"/>
                </a:solidFill>
                <a:latin typeface="Amatic SC"/>
                <a:cs typeface="Amatic SC"/>
              </a:rPr>
              <a:t>Home Learning  </a:t>
            </a:r>
          </a:p>
          <a:p>
            <a:r>
              <a:rPr lang="en-GB" sz="1400" dirty="0">
                <a:solidFill>
                  <a:schemeClr val="tx2"/>
                </a:solidFill>
                <a:latin typeface="Arial" panose="020B0604020202020204" pitchFamily="34" charset="0"/>
                <a:cs typeface="Arial" panose="020B0604020202020204" pitchFamily="34" charset="0"/>
              </a:rPr>
              <a:t>We believe that home learning is an opportunity for children to consolidate and refine learning that has been taught in school. We recognise that ‘home time’ is an important part of ‘family time’, and as such, homework tasks are more about developing life skills and supporting basic skills learning. The children will never be criticised for not completing it, but project work and research is encouraged and celebrated in school. We also believe that other activities such as, attending local clubs, spending time with their family and friends is vital in becoming a healthy, confident individual. It can be difficult to get the right balance between home </a:t>
            </a:r>
            <a:r>
              <a:rPr lang="en-GB" sz="1400" dirty="0" err="1">
                <a:solidFill>
                  <a:schemeClr val="tx2"/>
                </a:solidFill>
                <a:latin typeface="Arial" panose="020B0604020202020204" pitchFamily="34" charset="0"/>
                <a:cs typeface="Arial" panose="020B0604020202020204" pitchFamily="34" charset="0"/>
              </a:rPr>
              <a:t>learing</a:t>
            </a:r>
            <a:r>
              <a:rPr lang="en-GB" sz="1400" dirty="0">
                <a:solidFill>
                  <a:schemeClr val="tx2"/>
                </a:solidFill>
                <a:latin typeface="Arial" panose="020B0604020202020204" pitchFamily="34" charset="0"/>
                <a:cs typeface="Arial" panose="020B0604020202020204" pitchFamily="34" charset="0"/>
              </a:rPr>
              <a:t>, clubs and a social life. Children need time to relax and do nothing once in a while! Reading is an essential skills that children need to develop </a:t>
            </a:r>
          </a:p>
          <a:p>
            <a:r>
              <a:rPr lang="en-GB" sz="1400" dirty="0">
                <a:solidFill>
                  <a:schemeClr val="tx2"/>
                </a:solidFill>
                <a:latin typeface="Arial" panose="020B0604020202020204" pitchFamily="34" charset="0"/>
                <a:cs typeface="Arial" panose="020B0604020202020204" pitchFamily="34" charset="0"/>
              </a:rPr>
              <a:t>at their own rate when they are ready. Supporting your </a:t>
            </a:r>
          </a:p>
          <a:p>
            <a:r>
              <a:rPr lang="en-GB" sz="1400" dirty="0">
                <a:solidFill>
                  <a:schemeClr val="tx2"/>
                </a:solidFill>
                <a:latin typeface="Arial" panose="020B0604020202020204" pitchFamily="34" charset="0"/>
                <a:cs typeface="Arial" panose="020B0604020202020204" pitchFamily="34" charset="0"/>
              </a:rPr>
              <a:t>Child to read and enjoy books is the main focus of home</a:t>
            </a:r>
          </a:p>
          <a:p>
            <a:r>
              <a:rPr lang="en-GB" sz="1400" dirty="0">
                <a:solidFill>
                  <a:schemeClr val="tx2"/>
                </a:solidFill>
                <a:latin typeface="Arial" panose="020B0604020202020204" pitchFamily="34" charset="0"/>
                <a:cs typeface="Arial" panose="020B0604020202020204" pitchFamily="34" charset="0"/>
              </a:rPr>
              <a:t>learning. </a:t>
            </a:r>
            <a:endParaRPr lang="en-GB" sz="1600" spc="-5" dirty="0">
              <a:solidFill>
                <a:srgbClr val="005493"/>
              </a:solidFill>
              <a:latin typeface="Arial" panose="020B0604020202020204" pitchFamily="34" charset="0"/>
              <a:cs typeface="Arial" panose="020B0604020202020204" pitchFamily="34" charset="0"/>
            </a:endParaRPr>
          </a:p>
          <a:p>
            <a:pPr fontAlgn="base"/>
            <a:r>
              <a:rPr lang="en-GB" sz="2800" b="1" spc="-5" dirty="0">
                <a:solidFill>
                  <a:srgbClr val="005493"/>
                </a:solidFill>
                <a:latin typeface="Amatic SC"/>
                <a:cs typeface="Amatic SC"/>
              </a:rPr>
              <a:t>Learning environment  </a:t>
            </a:r>
          </a:p>
          <a:p>
            <a:r>
              <a:rPr lang="en-GB" sz="1400" dirty="0">
                <a:solidFill>
                  <a:schemeClr val="tx2"/>
                </a:solidFill>
                <a:latin typeface="Arial" panose="020B0604020202020204" pitchFamily="34" charset="0"/>
                <a:cs typeface="Arial" panose="020B0604020202020204" pitchFamily="34" charset="0"/>
              </a:rPr>
              <a:t>We see our learning environment as the third teacher </a:t>
            </a:r>
          </a:p>
          <a:p>
            <a:r>
              <a:rPr lang="en-GB" sz="1400" dirty="0">
                <a:solidFill>
                  <a:schemeClr val="tx2"/>
                </a:solidFill>
                <a:latin typeface="Arial" panose="020B0604020202020204" pitchFamily="34" charset="0"/>
                <a:cs typeface="Arial" panose="020B0604020202020204" pitchFamily="34" charset="0"/>
              </a:rPr>
              <a:t>and it is set up to enable learning to be flexible, independent and based on authentic. Every space has purpose, and we believe that digital learning needs to be accessible all the time and apart of daily life. Time and space is given throughout the year to develop the indoor and outdoor learning environment and adapted to suit the needs of the learners. </a:t>
            </a:r>
          </a:p>
          <a:p>
            <a:r>
              <a:rPr lang="en-GB" sz="1400" dirty="0">
                <a:solidFill>
                  <a:schemeClr val="tx2"/>
                </a:solidFill>
                <a:latin typeface="Arial" panose="020B0604020202020204" pitchFamily="34" charset="0"/>
                <a:cs typeface="Arial" panose="020B0604020202020204" pitchFamily="34" charset="0"/>
              </a:rPr>
              <a:t>Our aim is for the environment to:</a:t>
            </a:r>
          </a:p>
          <a:p>
            <a:pPr marL="285750" lvl="0" indent="-285750">
              <a:buFont typeface="Arial" panose="020B0604020202020204" pitchFamily="34" charset="0"/>
              <a:buChar char="•"/>
            </a:pPr>
            <a:r>
              <a:rPr lang="en-GB" sz="1400" dirty="0">
                <a:solidFill>
                  <a:schemeClr val="tx2"/>
                </a:solidFill>
                <a:latin typeface="Arial" panose="020B0604020202020204" pitchFamily="34" charset="0"/>
                <a:cs typeface="Arial" panose="020B0604020202020204" pitchFamily="34" charset="0"/>
              </a:rPr>
              <a:t>Allow clear and consistent routines</a:t>
            </a:r>
          </a:p>
          <a:p>
            <a:pPr marL="285750" lvl="0" indent="-285750">
              <a:buFont typeface="Arial" panose="020B0604020202020204" pitchFamily="34" charset="0"/>
              <a:buChar char="•"/>
            </a:pPr>
            <a:r>
              <a:rPr lang="en-GB" sz="1400" dirty="0">
                <a:solidFill>
                  <a:schemeClr val="tx2"/>
                </a:solidFill>
                <a:latin typeface="Arial" panose="020B0604020202020204" pitchFamily="34" charset="0"/>
                <a:cs typeface="Arial" panose="020B0604020202020204" pitchFamily="34" charset="0"/>
              </a:rPr>
              <a:t>Provide the space, right amount of light and consider the noise level of the space</a:t>
            </a:r>
          </a:p>
          <a:p>
            <a:pPr marL="285750" lvl="0" indent="-285750">
              <a:buFont typeface="Arial" panose="020B0604020202020204" pitchFamily="34" charset="0"/>
              <a:buChar char="•"/>
            </a:pPr>
            <a:r>
              <a:rPr lang="en-GB" sz="1400" dirty="0">
                <a:solidFill>
                  <a:schemeClr val="tx2"/>
                </a:solidFill>
                <a:latin typeface="Arial" panose="020B0604020202020204" pitchFamily="34" charset="0"/>
                <a:cs typeface="Arial" panose="020B0604020202020204" pitchFamily="34" charset="0"/>
              </a:rPr>
              <a:t>To consider how the use of visual support can enhance learning</a:t>
            </a:r>
          </a:p>
          <a:p>
            <a:pPr marL="285750" lvl="0" indent="-285750">
              <a:buFont typeface="Arial" panose="020B0604020202020204" pitchFamily="34" charset="0"/>
              <a:buChar char="•"/>
            </a:pPr>
            <a:r>
              <a:rPr lang="en-GB" sz="1400" dirty="0">
                <a:solidFill>
                  <a:schemeClr val="tx2"/>
                </a:solidFill>
                <a:latin typeface="Arial" panose="020B0604020202020204" pitchFamily="34" charset="0"/>
                <a:cs typeface="Arial" panose="020B0604020202020204" pitchFamily="34" charset="0"/>
              </a:rPr>
              <a:t> A stimulating environment with no clutter </a:t>
            </a:r>
          </a:p>
          <a:p>
            <a:pPr marL="285750" lvl="0" indent="-285750">
              <a:buFont typeface="Arial" panose="020B0604020202020204" pitchFamily="34" charset="0"/>
              <a:buChar char="•"/>
            </a:pPr>
            <a:r>
              <a:rPr lang="en-GB" sz="1400" dirty="0">
                <a:solidFill>
                  <a:schemeClr val="tx2"/>
                </a:solidFill>
                <a:latin typeface="Arial" panose="020B0604020202020204" pitchFamily="34" charset="0"/>
                <a:cs typeface="Arial" panose="020B0604020202020204" pitchFamily="34" charset="0"/>
              </a:rPr>
              <a:t>Furniture is purposeful and the layout can be changed </a:t>
            </a:r>
          </a:p>
          <a:p>
            <a:pPr marL="285750" lvl="0" indent="-285750">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Allow children children’s interests and lines of enquiry to be followed and allow these to be planned into the learning opportunities and enhancements you provide.</a:t>
            </a:r>
            <a:endParaRPr lang="en-GB" sz="1400" dirty="0">
              <a:solidFill>
                <a:schemeClr val="tx2"/>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An environment where a child feels emotionally and physically safe</a:t>
            </a:r>
            <a:endParaRPr lang="en-GB" sz="1400" dirty="0">
              <a:solidFill>
                <a:schemeClr val="tx2"/>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400" dirty="0">
                <a:solidFill>
                  <a:schemeClr val="tx2"/>
                </a:solidFill>
                <a:latin typeface="Arial" panose="020B0604020202020204" pitchFamily="34" charset="0"/>
                <a:cs typeface="Arial" panose="020B0604020202020204" pitchFamily="34" charset="0"/>
              </a:rPr>
              <a:t>Promotes real life contexts for learning that are meaningful. </a:t>
            </a:r>
            <a:endParaRPr lang="en-GB" sz="1400" dirty="0">
              <a:solidFill>
                <a:schemeClr val="tx2"/>
              </a:solidFill>
              <a:latin typeface="Arial" panose="020B0604020202020204" pitchFamily="34" charset="0"/>
              <a:cs typeface="Arial" panose="020B0604020202020204" pitchFamily="34" charset="0"/>
            </a:endParaRPr>
          </a:p>
          <a:p>
            <a:pPr fontAlgn="base"/>
            <a:r>
              <a:rPr lang="en-GB" sz="1200" spc="-5" dirty="0">
                <a:solidFill>
                  <a:srgbClr val="005493"/>
                </a:solidFill>
                <a:latin typeface="Comic Neue Angular"/>
                <a:cs typeface="Comic Neue Angular"/>
              </a:rPr>
              <a:t>  </a:t>
            </a:r>
            <a:endParaRPr lang="en-GB" sz="1200" b="1" spc="-5" dirty="0">
              <a:solidFill>
                <a:srgbClr val="005493"/>
              </a:solidFill>
              <a:latin typeface="Comic Neue Angular"/>
              <a:cs typeface="Comic Neue Angular"/>
            </a:endParaRPr>
          </a:p>
        </p:txBody>
      </p:sp>
      <p:pic>
        <p:nvPicPr>
          <p:cNvPr id="7" name="Picture 6" descr="A picture containing indoor, floor, person, wall&#10;&#10;Description automatically generated">
            <a:extLst>
              <a:ext uri="{FF2B5EF4-FFF2-40B4-BE49-F238E27FC236}">
                <a16:creationId xmlns:a16="http://schemas.microsoft.com/office/drawing/2014/main" id="{CD0413DD-6172-AE4B-8B8F-7AD6DBE660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1709" y="4572000"/>
            <a:ext cx="1981200" cy="1485900"/>
          </a:xfrm>
          <a:prstGeom prst="rect">
            <a:avLst/>
          </a:prstGeom>
          <a:effectLst>
            <a:softEdge rad="84732"/>
          </a:effectLst>
        </p:spPr>
      </p:pic>
      <p:pic>
        <p:nvPicPr>
          <p:cNvPr id="6" name="Picture 5" descr="A couple of boys playing with a toy car&#10;&#10;Description automatically generated with low confidence">
            <a:extLst>
              <a:ext uri="{FF2B5EF4-FFF2-40B4-BE49-F238E27FC236}">
                <a16:creationId xmlns:a16="http://schemas.microsoft.com/office/drawing/2014/main" id="{569B6284-2268-7941-8A7E-B7E5D5D34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1134618"/>
            <a:ext cx="1153616" cy="1536065"/>
          </a:xfrm>
          <a:prstGeom prst="rect">
            <a:avLst/>
          </a:prstGeom>
          <a:effectLst>
            <a:softEdge rad="87014"/>
          </a:effectLst>
        </p:spPr>
      </p:pic>
    </p:spTree>
    <p:extLst>
      <p:ext uri="{BB962C8B-B14F-4D97-AF65-F5344CB8AC3E}">
        <p14:creationId xmlns:p14="http://schemas.microsoft.com/office/powerpoint/2010/main" val="2862087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object 2">
            <a:extLst>
              <a:ext uri="{FF2B5EF4-FFF2-40B4-BE49-F238E27FC236}">
                <a16:creationId xmlns:a16="http://schemas.microsoft.com/office/drawing/2014/main" id="{7DCE50DB-A2C9-4041-B433-1F3E6A450931}"/>
              </a:ext>
            </a:extLst>
          </p:cNvPr>
          <p:cNvPicPr/>
          <p:nvPr/>
        </p:nvPicPr>
        <p:blipFill>
          <a:blip r:embed="rId2" cstate="print"/>
          <a:stretch>
            <a:fillRect/>
          </a:stretch>
        </p:blipFill>
        <p:spPr>
          <a:xfrm>
            <a:off x="0" y="8272271"/>
            <a:ext cx="6858000" cy="1630680"/>
          </a:xfrm>
          <a:prstGeom prst="rect">
            <a:avLst/>
          </a:prstGeom>
        </p:spPr>
      </p:pic>
      <p:pic>
        <p:nvPicPr>
          <p:cNvPr id="3" name="object 3"/>
          <p:cNvPicPr/>
          <p:nvPr/>
        </p:nvPicPr>
        <p:blipFill>
          <a:blip r:embed="rId3" cstate="print"/>
          <a:stretch>
            <a:fillRect/>
          </a:stretch>
        </p:blipFill>
        <p:spPr>
          <a:xfrm>
            <a:off x="5199888" y="27432"/>
            <a:ext cx="1658112" cy="1438655"/>
          </a:xfrm>
          <a:prstGeom prst="rect">
            <a:avLst/>
          </a:prstGeom>
        </p:spPr>
      </p:pic>
      <p:sp>
        <p:nvSpPr>
          <p:cNvPr id="4" name="object 4"/>
          <p:cNvSpPr txBox="1"/>
          <p:nvPr/>
        </p:nvSpPr>
        <p:spPr>
          <a:xfrm>
            <a:off x="78740" y="117620"/>
            <a:ext cx="6694170" cy="15199033"/>
          </a:xfrm>
          <a:prstGeom prst="rect">
            <a:avLst/>
          </a:prstGeom>
        </p:spPr>
        <p:txBody>
          <a:bodyPr vert="horz" wrap="square" lIns="0" tIns="12700" rIns="0" bIns="0" rtlCol="0">
            <a:spAutoFit/>
          </a:bodyPr>
          <a:lstStyle/>
          <a:p>
            <a:pPr marL="12700">
              <a:spcBef>
                <a:spcPts val="100"/>
              </a:spcBef>
            </a:pPr>
            <a:r>
              <a:rPr lang="en-GB" sz="2800" b="1" spc="-5" dirty="0">
                <a:solidFill>
                  <a:srgbClr val="005493"/>
                </a:solidFill>
                <a:latin typeface="Amatic SC"/>
                <a:cs typeface="Amatic SC"/>
              </a:rPr>
              <a:t>Outdoor learning  </a:t>
            </a:r>
          </a:p>
          <a:p>
            <a:pPr marL="12700">
              <a:spcBef>
                <a:spcPts val="100"/>
              </a:spcBef>
            </a:pPr>
            <a:r>
              <a:rPr lang="en-US" sz="1400" dirty="0">
                <a:solidFill>
                  <a:schemeClr val="tx2"/>
                </a:solidFill>
                <a:latin typeface="Arial" panose="020B0604020202020204" pitchFamily="34" charset="0"/>
                <a:cs typeface="Arial" panose="020B0604020202020204" pitchFamily="34" charset="0"/>
              </a:rPr>
              <a:t>Our approach to outdoor learning is for children to experience practical activities and challenges that are with real life things! It is seen as not an extension of the  classroom but as a purposeful learning environment that has a different purpose and intention. Opportunities are built into the curriculum for the children to continue their learning beyond the remit of the classroom including fieldwork in the park and Inquiry based learning in the local community. We have close links with our park and local businesses.  </a:t>
            </a:r>
            <a:endParaRPr lang="en-GB" sz="2800" b="1" spc="-5" dirty="0">
              <a:solidFill>
                <a:srgbClr val="005493"/>
              </a:solidFill>
              <a:latin typeface="Amatic SC"/>
              <a:cs typeface="Amatic SC"/>
            </a:endParaRPr>
          </a:p>
          <a:p>
            <a:pPr marL="12700">
              <a:lnSpc>
                <a:spcPct val="100000"/>
              </a:lnSpc>
              <a:spcBef>
                <a:spcPts val="100"/>
              </a:spcBef>
            </a:pPr>
            <a:r>
              <a:rPr lang="en-GB" sz="2800" b="1" spc="-5" dirty="0">
                <a:solidFill>
                  <a:srgbClr val="005493"/>
                </a:solidFill>
                <a:latin typeface="Amatic SC"/>
                <a:cs typeface="Amatic SC"/>
              </a:rPr>
              <a:t>Relationship policy</a:t>
            </a:r>
          </a:p>
          <a:p>
            <a:r>
              <a:rPr lang="en-GB" sz="1400" dirty="0">
                <a:solidFill>
                  <a:schemeClr val="tx2"/>
                </a:solidFill>
                <a:latin typeface="Arial" panose="020B0604020202020204" pitchFamily="34" charset="0"/>
                <a:cs typeface="Arial" panose="020B0604020202020204" pitchFamily="34" charset="0"/>
              </a:rPr>
              <a:t>Our philosophical approach to Relationships is at the heart of our school community. We are committed to implementing and embedding a policy that will lead to sustainable change. Healthy relationships are all about how we interact and interrelate with others and how we can create positivity with those relationships so that we can learn and grow together and be our best version of ourselves forever. The vision is for us all to embody the Four Purposes with confidence and self-belief, but this will only come if we practice healthy behaviours everyday. We will commit to building and teaching healthy relationships using an enquiry approach: </a:t>
            </a:r>
          </a:p>
          <a:p>
            <a:pPr marL="285750" indent="-285750">
              <a:buFont typeface="Arial" panose="020B0604020202020204" pitchFamily="34" charset="0"/>
              <a:buChar char="•"/>
            </a:pPr>
            <a:r>
              <a:rPr lang="en-GB" sz="1400" dirty="0">
                <a:solidFill>
                  <a:schemeClr val="tx2"/>
                </a:solidFill>
                <a:latin typeface="Arial" panose="020B0604020202020204" pitchFamily="34" charset="0"/>
                <a:cs typeface="Arial" panose="020B0604020202020204" pitchFamily="34" charset="0"/>
              </a:rPr>
              <a:t>Optimising personal strengths and autonomy</a:t>
            </a:r>
          </a:p>
          <a:p>
            <a:pPr marL="285750" indent="-285750">
              <a:buFont typeface="Arial" panose="020B0604020202020204" pitchFamily="34" charset="0"/>
              <a:buChar char="•"/>
            </a:pPr>
            <a:r>
              <a:rPr lang="en-GB" sz="1400" dirty="0">
                <a:solidFill>
                  <a:schemeClr val="tx2"/>
                </a:solidFill>
                <a:latin typeface="Arial" panose="020B0604020202020204" pitchFamily="34" charset="0"/>
                <a:cs typeface="Arial" panose="020B0604020202020204" pitchFamily="34" charset="0"/>
              </a:rPr>
              <a:t>Building self-esteem and confidence </a:t>
            </a:r>
          </a:p>
          <a:p>
            <a:pPr marL="285750" indent="-285750">
              <a:buFont typeface="Arial" panose="020B0604020202020204" pitchFamily="34" charset="0"/>
              <a:buChar char="•"/>
            </a:pPr>
            <a:r>
              <a:rPr lang="en-GB" sz="1400" dirty="0">
                <a:solidFill>
                  <a:schemeClr val="tx2"/>
                </a:solidFill>
                <a:latin typeface="Arial" panose="020B0604020202020204" pitchFamily="34" charset="0"/>
                <a:cs typeface="Arial" panose="020B0604020202020204" pitchFamily="34" charset="0"/>
              </a:rPr>
              <a:t>Owning our emotions </a:t>
            </a:r>
          </a:p>
          <a:p>
            <a:pPr marL="285750" indent="-285750">
              <a:buFont typeface="Arial" panose="020B0604020202020204" pitchFamily="34" charset="0"/>
              <a:buChar char="•"/>
            </a:pPr>
            <a:r>
              <a:rPr lang="en-GB" sz="1400" dirty="0">
                <a:solidFill>
                  <a:schemeClr val="tx2"/>
                </a:solidFill>
                <a:latin typeface="Arial" panose="020B0604020202020204" pitchFamily="34" charset="0"/>
                <a:cs typeface="Arial" panose="020B0604020202020204" pitchFamily="34" charset="0"/>
              </a:rPr>
              <a:t>Growing Resilience and grit ‘bounce back ability’</a:t>
            </a:r>
          </a:p>
          <a:p>
            <a:pPr marL="285750" indent="-285750">
              <a:buFont typeface="Arial" panose="020B0604020202020204" pitchFamily="34" charset="0"/>
              <a:buChar char="•"/>
            </a:pPr>
            <a:r>
              <a:rPr lang="en-GB" sz="1400" dirty="0">
                <a:solidFill>
                  <a:schemeClr val="tx2"/>
                </a:solidFill>
                <a:latin typeface="Arial" panose="020B0604020202020204" pitchFamily="34" charset="0"/>
                <a:cs typeface="Arial" panose="020B0604020202020204" pitchFamily="34" charset="0"/>
              </a:rPr>
              <a:t>Creating a healthy  lifestyle embodying hand, heart and mind. </a:t>
            </a:r>
          </a:p>
          <a:p>
            <a:r>
              <a:rPr lang="en-GB" sz="1400" dirty="0">
                <a:solidFill>
                  <a:schemeClr val="tx2"/>
                </a:solidFill>
                <a:latin typeface="Arial" panose="020B0604020202020204" pitchFamily="34" charset="0"/>
                <a:cs typeface="Arial" panose="020B0604020202020204" pitchFamily="34" charset="0"/>
              </a:rPr>
              <a:t>All stakeholders engage in a cycle of continuous professional learning and use relevant research to develop a greater understanding of human relationships and the need to be tolerant, kind and respectful of one another. We will develop bespoke strategies that we will make our own, including:</a:t>
            </a:r>
          </a:p>
          <a:p>
            <a:r>
              <a:rPr lang="en-GB" sz="1400" dirty="0">
                <a:solidFill>
                  <a:schemeClr val="tx2"/>
                </a:solidFill>
                <a:latin typeface="Arial" panose="020B0604020202020204" pitchFamily="34" charset="0"/>
                <a:cs typeface="Arial" panose="020B0604020202020204" pitchFamily="34" charset="0"/>
              </a:rPr>
              <a:t>Restorative Practices - Respect, Responsibility, Repair, Re-integration </a:t>
            </a:r>
          </a:p>
          <a:p>
            <a:r>
              <a:rPr lang="en-GB" sz="1400" dirty="0">
                <a:solidFill>
                  <a:schemeClr val="tx2"/>
                </a:solidFill>
                <a:latin typeface="Arial" panose="020B0604020202020204" pitchFamily="34" charset="0"/>
                <a:cs typeface="Arial" panose="020B0604020202020204" pitchFamily="34" charset="0"/>
              </a:rPr>
              <a:t>Coaching and Mentoring </a:t>
            </a:r>
          </a:p>
          <a:p>
            <a:r>
              <a:rPr lang="en-GB" sz="1400" dirty="0">
                <a:solidFill>
                  <a:schemeClr val="tx2"/>
                </a:solidFill>
                <a:latin typeface="Arial" panose="020B0604020202020204" pitchFamily="34" charset="0"/>
                <a:cs typeface="Arial" panose="020B0604020202020204" pitchFamily="34" charset="0"/>
              </a:rPr>
              <a:t>Common healthy language </a:t>
            </a:r>
          </a:p>
          <a:p>
            <a:r>
              <a:rPr lang="en-GB" sz="1400" dirty="0">
                <a:solidFill>
                  <a:schemeClr val="tx2"/>
                </a:solidFill>
                <a:latin typeface="Arial" panose="020B0604020202020204" pitchFamily="34" charset="0"/>
                <a:cs typeface="Arial" panose="020B0604020202020204" pitchFamily="34" charset="0"/>
              </a:rPr>
              <a:t>Reflective practice - time and space </a:t>
            </a:r>
          </a:p>
          <a:p>
            <a:r>
              <a:rPr lang="en-GB" sz="1400" dirty="0">
                <a:solidFill>
                  <a:schemeClr val="tx2"/>
                </a:solidFill>
                <a:latin typeface="Arial" panose="020B0604020202020204" pitchFamily="34" charset="0"/>
                <a:cs typeface="Arial" panose="020B0604020202020204" pitchFamily="34" charset="0"/>
              </a:rPr>
              <a:t>ACE informed approaches - managing trauma </a:t>
            </a:r>
          </a:p>
          <a:p>
            <a:r>
              <a:rPr lang="en-GB" sz="1400" dirty="0">
                <a:solidFill>
                  <a:schemeClr val="tx2"/>
                </a:solidFill>
                <a:latin typeface="Arial" panose="020B0604020202020204" pitchFamily="34" charset="0"/>
                <a:cs typeface="Arial" panose="020B0604020202020204" pitchFamily="34" charset="0"/>
              </a:rPr>
              <a:t>We will not have a one style fits all approach but will commit to knowing what our children and families need to allow them to flourish. </a:t>
            </a:r>
          </a:p>
          <a:p>
            <a:pPr marL="12700">
              <a:lnSpc>
                <a:spcPct val="100000"/>
              </a:lnSpc>
              <a:spcBef>
                <a:spcPts val="100"/>
              </a:spcBef>
            </a:pPr>
            <a:r>
              <a:rPr lang="en-GB" sz="2800" b="1" spc="-5" dirty="0">
                <a:solidFill>
                  <a:srgbClr val="005493"/>
                </a:solidFill>
                <a:latin typeface="Amatic SC"/>
                <a:cs typeface="Amatic SC"/>
              </a:rPr>
              <a:t>Rights respecting school</a:t>
            </a:r>
          </a:p>
          <a:p>
            <a:r>
              <a:rPr lang="en-GB" sz="1400" dirty="0">
                <a:solidFill>
                  <a:schemeClr val="tx2"/>
                </a:solidFill>
                <a:latin typeface="Arial" panose="020B0604020202020204" pitchFamily="34" charset="0"/>
                <a:cs typeface="Arial" panose="020B0604020202020204" pitchFamily="34" charset="0"/>
              </a:rPr>
              <a:t>At </a:t>
            </a:r>
            <a:r>
              <a:rPr lang="en-GB" sz="1400" dirty="0" err="1">
                <a:solidFill>
                  <a:schemeClr val="tx2"/>
                </a:solidFill>
                <a:latin typeface="Arial" panose="020B0604020202020204" pitchFamily="34" charset="0"/>
                <a:cs typeface="Arial" panose="020B0604020202020204" pitchFamily="34" charset="0"/>
              </a:rPr>
              <a:t>Cadoxton</a:t>
            </a:r>
            <a:r>
              <a:rPr lang="en-GB" sz="1400" dirty="0">
                <a:solidFill>
                  <a:schemeClr val="tx2"/>
                </a:solidFill>
                <a:latin typeface="Arial" panose="020B0604020202020204" pitchFamily="34" charset="0"/>
                <a:cs typeface="Arial" panose="020B0604020202020204" pitchFamily="34" charset="0"/>
              </a:rPr>
              <a:t> we believe all children need to know their rights and know the power of having a voice. We </a:t>
            </a:r>
            <a:r>
              <a:rPr lang="en-US" sz="1400" dirty="0">
                <a:solidFill>
                  <a:schemeClr val="tx2"/>
                </a:solidFill>
                <a:latin typeface="Arial" panose="020B0604020202020204" pitchFamily="34" charset="0"/>
                <a:cs typeface="Arial" panose="020B0604020202020204" pitchFamily="34" charset="0"/>
              </a:rPr>
              <a:t>create a safe and inspiring place to learn, where children are respected, their talents are nurtured and they are able to thrive whatever their circumstances or background. Our Rights Respecting Schools Award shows that these values are embedded in daily school-life and we give children the best chance to lead happy, healthy lives and to be responsible, active citizens</a:t>
            </a:r>
            <a:r>
              <a:rPr lang="en-US" dirty="0"/>
              <a:t>.</a:t>
            </a:r>
            <a:endParaRPr lang="en-GB" sz="2800" b="1" spc="-5" dirty="0">
              <a:solidFill>
                <a:srgbClr val="005493"/>
              </a:solidFill>
              <a:latin typeface="Amatic SC"/>
              <a:cs typeface="Amatic SC"/>
            </a:endParaRPr>
          </a:p>
          <a:p>
            <a:pPr marL="12700">
              <a:lnSpc>
                <a:spcPct val="100000"/>
              </a:lnSpc>
              <a:spcBef>
                <a:spcPts val="100"/>
              </a:spcBef>
            </a:pPr>
            <a:endParaRPr lang="en-GB" sz="2800" b="1" spc="-5" dirty="0">
              <a:solidFill>
                <a:srgbClr val="005493"/>
              </a:solidFill>
              <a:latin typeface="Amatic SC"/>
              <a:cs typeface="Amatic SC"/>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fontAlgn="base"/>
            <a:endParaRPr lang="en-GB" sz="2000" b="1" spc="-5" dirty="0">
              <a:solidFill>
                <a:srgbClr val="005493"/>
              </a:solidFill>
              <a:latin typeface="Amatic SC"/>
              <a:cs typeface="Amatic SC"/>
            </a:endParaRPr>
          </a:p>
          <a:p>
            <a:pPr fontAlgn="base"/>
            <a:r>
              <a:rPr lang="en-GB" sz="2000" b="1" spc="-5" dirty="0">
                <a:solidFill>
                  <a:srgbClr val="005493"/>
                </a:solidFill>
                <a:latin typeface="Amatic SC"/>
                <a:cs typeface="Amatic SC"/>
              </a:rPr>
              <a:t> </a:t>
            </a:r>
            <a:endParaRPr lang="en-GB" sz="1600" spc="-5" dirty="0">
              <a:solidFill>
                <a:srgbClr val="005493"/>
              </a:solidFill>
              <a:latin typeface="Arial" panose="020B0604020202020204" pitchFamily="34" charset="0"/>
              <a:cs typeface="Arial" panose="020B0604020202020204" pitchFamily="34" charset="0"/>
            </a:endParaRPr>
          </a:p>
          <a:p>
            <a:pPr fontAlgn="base"/>
            <a:endParaRPr lang="en-GB" sz="1600" spc="-5" dirty="0">
              <a:solidFill>
                <a:srgbClr val="005493"/>
              </a:solidFill>
              <a:latin typeface="Arial" panose="020B0604020202020204" pitchFamily="34" charset="0"/>
              <a:cs typeface="Arial" panose="020B0604020202020204" pitchFamily="34" charset="0"/>
            </a:endParaRPr>
          </a:p>
          <a:p>
            <a:pPr fontAlgn="base"/>
            <a:endParaRPr lang="en-GB" sz="1600" spc="-5" dirty="0">
              <a:solidFill>
                <a:srgbClr val="005493"/>
              </a:solidFill>
              <a:latin typeface="Arial" panose="020B0604020202020204" pitchFamily="34" charset="0"/>
              <a:cs typeface="Arial" panose="020B0604020202020204" pitchFamily="34" charset="0"/>
            </a:endParaRPr>
          </a:p>
          <a:p>
            <a:pPr fontAlgn="base"/>
            <a:endParaRPr lang="en-GB" sz="2000" b="1" spc="-5" dirty="0">
              <a:solidFill>
                <a:srgbClr val="005493"/>
              </a:solidFill>
              <a:latin typeface="Amatic SC"/>
              <a:cs typeface="Amatic SC"/>
            </a:endParaRPr>
          </a:p>
          <a:p>
            <a:pPr fontAlgn="base"/>
            <a:endParaRPr lang="en-GB" sz="2000" b="1" spc="-5" dirty="0">
              <a:solidFill>
                <a:srgbClr val="005493"/>
              </a:solidFill>
              <a:latin typeface="Amatic SC"/>
              <a:cs typeface="Amatic SC"/>
            </a:endParaRPr>
          </a:p>
          <a:p>
            <a:pPr fontAlgn="base"/>
            <a:endParaRPr lang="en-GB" sz="2000" b="1" spc="-5" dirty="0">
              <a:solidFill>
                <a:srgbClr val="005493"/>
              </a:solidFill>
              <a:latin typeface="Amatic SC"/>
              <a:cs typeface="Amatic SC"/>
            </a:endParaRPr>
          </a:p>
          <a:p>
            <a:pPr fontAlgn="base"/>
            <a:endParaRPr lang="en-GB" sz="2000" b="1" spc="-5" dirty="0">
              <a:solidFill>
                <a:srgbClr val="005493"/>
              </a:solidFill>
              <a:latin typeface="Amatic SC"/>
              <a:cs typeface="Amatic SC"/>
            </a:endParaRPr>
          </a:p>
          <a:p>
            <a:pPr fontAlgn="base"/>
            <a:r>
              <a:rPr lang="en-GB" sz="1600" spc="-5" dirty="0">
                <a:solidFill>
                  <a:srgbClr val="005493"/>
                </a:solidFill>
                <a:latin typeface="Arial" panose="020B0604020202020204" pitchFamily="34" charset="0"/>
                <a:cs typeface="Arial" panose="020B0604020202020204" pitchFamily="34" charset="0"/>
              </a:rPr>
              <a:t>. </a:t>
            </a:r>
          </a:p>
          <a:p>
            <a:pPr fontAlgn="base"/>
            <a:endParaRPr lang="en-GB" sz="1600" b="1" spc="-5" dirty="0">
              <a:solidFill>
                <a:srgbClr val="005493"/>
              </a:solidFill>
              <a:latin typeface="Amatic SC"/>
              <a:cs typeface="Amatic SC"/>
            </a:endParaRPr>
          </a:p>
          <a:p>
            <a:pPr fontAlgn="base"/>
            <a:endParaRPr lang="en-GB" sz="1600" spc="-5" dirty="0">
              <a:solidFill>
                <a:srgbClr val="005493"/>
              </a:solidFill>
              <a:latin typeface="Arial" panose="020B0604020202020204" pitchFamily="34" charset="0"/>
              <a:cs typeface="Arial" panose="020B0604020202020204" pitchFamily="34" charset="0"/>
            </a:endParaRPr>
          </a:p>
          <a:p>
            <a:pPr fontAlgn="base"/>
            <a:endParaRPr lang="en-GB" sz="1200" dirty="0">
              <a:solidFill>
                <a:schemeClr val="tx2"/>
              </a:solidFill>
              <a:latin typeface="Arial" panose="020B0604020202020204" pitchFamily="34" charset="0"/>
              <a:cs typeface="Arial" panose="020B0604020202020204" pitchFamily="34" charset="0"/>
            </a:endParaRPr>
          </a:p>
          <a:p>
            <a:pPr marL="184150" marR="104775" indent="-171450">
              <a:lnSpc>
                <a:spcPts val="1390"/>
              </a:lnSpc>
              <a:spcBef>
                <a:spcPts val="65"/>
              </a:spcBef>
              <a:buFont typeface="Arial"/>
              <a:buChar char="•"/>
              <a:tabLst>
                <a:tab pos="184150" algn="l"/>
              </a:tabLst>
            </a:pPr>
            <a:endParaRPr lang="en-GB" sz="1200" spc="-5" dirty="0">
              <a:solidFill>
                <a:schemeClr val="tx2"/>
              </a:solidFill>
              <a:latin typeface="Arial" panose="020B0604020202020204" pitchFamily="34" charset="0"/>
              <a:cs typeface="Arial" panose="020B0604020202020204" pitchFamily="34" charset="0"/>
            </a:endParaRPr>
          </a:p>
          <a:p>
            <a:pPr marL="184150" marR="104775" indent="-171450">
              <a:lnSpc>
                <a:spcPts val="1390"/>
              </a:lnSpc>
              <a:spcBef>
                <a:spcPts val="65"/>
              </a:spcBef>
              <a:buFont typeface="Arial"/>
              <a:buChar char="•"/>
              <a:tabLst>
                <a:tab pos="184150" algn="l"/>
              </a:tabLst>
            </a:pPr>
            <a:endParaRPr lang="en-GB" sz="1200" spc="-5" dirty="0">
              <a:solidFill>
                <a:schemeClr val="tx2"/>
              </a:solidFill>
              <a:latin typeface="Arial" panose="020B0604020202020204" pitchFamily="34" charset="0"/>
              <a:cs typeface="Arial" panose="020B0604020202020204" pitchFamily="34" charset="0"/>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2700" marR="104775">
              <a:lnSpc>
                <a:spcPts val="1390"/>
              </a:lnSpc>
              <a:spcBef>
                <a:spcPts val="65"/>
              </a:spcBef>
              <a:tabLst>
                <a:tab pos="184150" algn="l"/>
              </a:tabLst>
            </a:pPr>
            <a:r>
              <a:rPr lang="en-GB" sz="1200" spc="-5" dirty="0">
                <a:solidFill>
                  <a:srgbClr val="005493"/>
                </a:solidFill>
                <a:latin typeface="Comic Neue Angular"/>
                <a:cs typeface="Comic Neue Angular"/>
              </a:rPr>
              <a:t>             </a:t>
            </a:r>
            <a:endParaRPr lang="en-GB" sz="1200" b="1" spc="-5" dirty="0">
              <a:solidFill>
                <a:srgbClr val="005493"/>
              </a:solidFill>
              <a:latin typeface="Comic Neue Angular"/>
              <a:cs typeface="Comic Neue Angular"/>
            </a:endParaRPr>
          </a:p>
        </p:txBody>
      </p:sp>
    </p:spTree>
    <p:extLst>
      <p:ext uri="{BB962C8B-B14F-4D97-AF65-F5344CB8AC3E}">
        <p14:creationId xmlns:p14="http://schemas.microsoft.com/office/powerpoint/2010/main" val="753076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object 2">
            <a:extLst>
              <a:ext uri="{FF2B5EF4-FFF2-40B4-BE49-F238E27FC236}">
                <a16:creationId xmlns:a16="http://schemas.microsoft.com/office/drawing/2014/main" id="{5C00D6EF-F614-474A-8CCA-BFC7D3E00A79}"/>
              </a:ext>
            </a:extLst>
          </p:cNvPr>
          <p:cNvPicPr/>
          <p:nvPr/>
        </p:nvPicPr>
        <p:blipFill>
          <a:blip r:embed="rId2" cstate="print"/>
          <a:stretch>
            <a:fillRect/>
          </a:stretch>
        </p:blipFill>
        <p:spPr>
          <a:xfrm>
            <a:off x="0" y="8272271"/>
            <a:ext cx="6858000" cy="1630680"/>
          </a:xfrm>
          <a:prstGeom prst="rect">
            <a:avLst/>
          </a:prstGeom>
        </p:spPr>
      </p:pic>
      <p:pic>
        <p:nvPicPr>
          <p:cNvPr id="3" name="object 3"/>
          <p:cNvPicPr/>
          <p:nvPr/>
        </p:nvPicPr>
        <p:blipFill>
          <a:blip r:embed="rId3" cstate="print"/>
          <a:stretch>
            <a:fillRect/>
          </a:stretch>
        </p:blipFill>
        <p:spPr>
          <a:xfrm>
            <a:off x="5199888" y="27432"/>
            <a:ext cx="1658112" cy="1438655"/>
          </a:xfrm>
          <a:prstGeom prst="rect">
            <a:avLst/>
          </a:prstGeom>
        </p:spPr>
      </p:pic>
      <p:sp>
        <p:nvSpPr>
          <p:cNvPr id="4" name="object 4"/>
          <p:cNvSpPr txBox="1"/>
          <p:nvPr/>
        </p:nvSpPr>
        <p:spPr>
          <a:xfrm>
            <a:off x="78740" y="117620"/>
            <a:ext cx="6694170" cy="9523120"/>
          </a:xfrm>
          <a:prstGeom prst="rect">
            <a:avLst/>
          </a:prstGeom>
        </p:spPr>
        <p:txBody>
          <a:bodyPr vert="horz" wrap="square" lIns="0" tIns="12700" rIns="0" bIns="0" rtlCol="0">
            <a:spAutoFit/>
          </a:bodyPr>
          <a:lstStyle/>
          <a:p>
            <a:pPr marL="12700">
              <a:spcBef>
                <a:spcPts val="100"/>
              </a:spcBef>
            </a:pPr>
            <a:endParaRPr lang="en-US" sz="1400" dirty="0">
              <a:solidFill>
                <a:schemeClr val="tx2"/>
              </a:solidFill>
              <a:latin typeface="Arial" panose="020B0604020202020204" pitchFamily="34" charset="0"/>
              <a:cs typeface="Arial" panose="020B0604020202020204" pitchFamily="34" charset="0"/>
            </a:endParaRPr>
          </a:p>
          <a:p>
            <a:pPr marL="12700">
              <a:spcBef>
                <a:spcPts val="100"/>
              </a:spcBef>
            </a:pPr>
            <a:r>
              <a:rPr lang="en-GB" sz="2800" b="1" spc="-5" dirty="0">
                <a:solidFill>
                  <a:srgbClr val="005493"/>
                </a:solidFill>
                <a:latin typeface="Amatic SC"/>
                <a:cs typeface="Amatic SC"/>
              </a:rPr>
              <a:t>Restorative Practices </a:t>
            </a:r>
            <a:endParaRPr lang="en-US" sz="1400" dirty="0">
              <a:solidFill>
                <a:schemeClr val="tx2"/>
              </a:solidFill>
              <a:latin typeface="Arial" panose="020B0604020202020204" pitchFamily="34" charset="0"/>
              <a:cs typeface="Arial" panose="020B0604020202020204" pitchFamily="34" charset="0"/>
            </a:endParaRPr>
          </a:p>
          <a:p>
            <a:pPr marL="12700">
              <a:spcBef>
                <a:spcPts val="100"/>
              </a:spcBef>
            </a:pPr>
            <a:r>
              <a:rPr lang="en-US" sz="1400" dirty="0">
                <a:solidFill>
                  <a:schemeClr val="tx2"/>
                </a:solidFill>
                <a:latin typeface="Arial" panose="020B0604020202020204" pitchFamily="34" charset="0"/>
                <a:cs typeface="Arial" panose="020B0604020202020204" pitchFamily="34" charset="0"/>
              </a:rPr>
              <a:t>At </a:t>
            </a:r>
            <a:r>
              <a:rPr lang="en-US" sz="1400" dirty="0" err="1">
                <a:solidFill>
                  <a:schemeClr val="tx2"/>
                </a:solidFill>
                <a:latin typeface="Arial" panose="020B0604020202020204" pitchFamily="34" charset="0"/>
                <a:cs typeface="Arial" panose="020B0604020202020204" pitchFamily="34" charset="0"/>
              </a:rPr>
              <a:t>Cadoxton</a:t>
            </a:r>
            <a:r>
              <a:rPr lang="en-US" sz="1400" dirty="0">
                <a:solidFill>
                  <a:schemeClr val="tx2"/>
                </a:solidFill>
                <a:latin typeface="Arial" panose="020B0604020202020204" pitchFamily="34" charset="0"/>
                <a:cs typeface="Arial" panose="020B0604020202020204" pitchFamily="34" charset="0"/>
              </a:rPr>
              <a:t> we believe in using restorative practices to allow children to solve disagreements and to make the right choices this is facilitated by using a consistent set of questions.  We are</a:t>
            </a:r>
            <a:r>
              <a:rPr lang="en-US" sz="1400" b="1" dirty="0">
                <a:solidFill>
                  <a:schemeClr val="tx2"/>
                </a:solidFill>
                <a:latin typeface="Arial" panose="020B0604020202020204" pitchFamily="34" charset="0"/>
                <a:cs typeface="Arial" panose="020B0604020202020204" pitchFamily="34" charset="0"/>
              </a:rPr>
              <a:t> </a:t>
            </a:r>
            <a:r>
              <a:rPr lang="en-US" sz="1400" dirty="0">
                <a:solidFill>
                  <a:schemeClr val="tx2"/>
                </a:solidFill>
                <a:latin typeface="Arial" panose="020B0604020202020204" pitchFamily="34" charset="0"/>
                <a:cs typeface="Arial" panose="020B0604020202020204" pitchFamily="34" charset="0"/>
              </a:rPr>
              <a:t>aware of and are very responsive to children’s emotions and understand their motivations. Learners feel that their needs are ‘known’ by their teachers, and a positive and reflective learning environment helps learners to understand the positive impact that they might have on the learning. </a:t>
            </a:r>
            <a:endParaRPr lang="en-GB" sz="1400" dirty="0">
              <a:solidFill>
                <a:schemeClr val="tx2"/>
              </a:solidFill>
              <a:latin typeface="Arial" panose="020B0604020202020204" pitchFamily="34" charset="0"/>
              <a:cs typeface="Arial" panose="020B0604020202020204" pitchFamily="34" charset="0"/>
            </a:endParaRPr>
          </a:p>
          <a:p>
            <a:pPr marL="12700">
              <a:lnSpc>
                <a:spcPct val="100000"/>
              </a:lnSpc>
              <a:spcBef>
                <a:spcPts val="100"/>
              </a:spcBef>
            </a:pPr>
            <a:endParaRPr lang="en-GB" sz="2800" b="1" spc="-5" dirty="0">
              <a:solidFill>
                <a:srgbClr val="005493"/>
              </a:solidFill>
              <a:latin typeface="Amatic SC"/>
              <a:cs typeface="Amatic SC"/>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fontAlgn="base"/>
            <a:endParaRPr lang="en-GB" sz="2000" b="1" spc="-5" dirty="0">
              <a:solidFill>
                <a:srgbClr val="005493"/>
              </a:solidFill>
              <a:latin typeface="Amatic SC"/>
              <a:cs typeface="Amatic SC"/>
            </a:endParaRPr>
          </a:p>
          <a:p>
            <a:pPr fontAlgn="base"/>
            <a:r>
              <a:rPr lang="en-GB" sz="2000" b="1" spc="-5" dirty="0">
                <a:solidFill>
                  <a:srgbClr val="005493"/>
                </a:solidFill>
                <a:latin typeface="Amatic SC"/>
                <a:cs typeface="Amatic SC"/>
              </a:rPr>
              <a:t> </a:t>
            </a:r>
            <a:endParaRPr lang="en-GB" sz="1600" spc="-5" dirty="0">
              <a:solidFill>
                <a:srgbClr val="005493"/>
              </a:solidFill>
              <a:latin typeface="Arial" panose="020B0604020202020204" pitchFamily="34" charset="0"/>
              <a:cs typeface="Arial" panose="020B0604020202020204" pitchFamily="34" charset="0"/>
            </a:endParaRPr>
          </a:p>
          <a:p>
            <a:pPr fontAlgn="base"/>
            <a:endParaRPr lang="en-GB" sz="1600" spc="-5" dirty="0">
              <a:solidFill>
                <a:srgbClr val="005493"/>
              </a:solidFill>
              <a:latin typeface="Arial" panose="020B0604020202020204" pitchFamily="34" charset="0"/>
              <a:cs typeface="Arial" panose="020B0604020202020204" pitchFamily="34" charset="0"/>
            </a:endParaRPr>
          </a:p>
          <a:p>
            <a:pPr fontAlgn="base"/>
            <a:endParaRPr lang="en-GB" sz="1600" spc="-5" dirty="0">
              <a:solidFill>
                <a:srgbClr val="005493"/>
              </a:solidFill>
              <a:latin typeface="Arial" panose="020B0604020202020204" pitchFamily="34" charset="0"/>
              <a:cs typeface="Arial" panose="020B0604020202020204" pitchFamily="34" charset="0"/>
            </a:endParaRPr>
          </a:p>
          <a:p>
            <a:pPr fontAlgn="base"/>
            <a:endParaRPr lang="en-GB" sz="2000" b="1" spc="-5" dirty="0">
              <a:solidFill>
                <a:srgbClr val="005493"/>
              </a:solidFill>
              <a:latin typeface="Amatic SC"/>
              <a:cs typeface="Amatic SC"/>
            </a:endParaRPr>
          </a:p>
          <a:p>
            <a:pPr fontAlgn="base"/>
            <a:endParaRPr lang="en-GB" sz="2000" b="1" spc="-5" dirty="0">
              <a:solidFill>
                <a:srgbClr val="005493"/>
              </a:solidFill>
              <a:latin typeface="Amatic SC"/>
              <a:cs typeface="Amatic SC"/>
            </a:endParaRPr>
          </a:p>
          <a:p>
            <a:pPr fontAlgn="base"/>
            <a:endParaRPr lang="en-GB" sz="2000" b="1" spc="-5" dirty="0">
              <a:solidFill>
                <a:srgbClr val="005493"/>
              </a:solidFill>
              <a:latin typeface="Amatic SC"/>
              <a:cs typeface="Amatic SC"/>
            </a:endParaRPr>
          </a:p>
          <a:p>
            <a:pPr fontAlgn="base"/>
            <a:endParaRPr lang="en-GB" sz="2000" b="1" spc="-5" dirty="0">
              <a:solidFill>
                <a:srgbClr val="005493"/>
              </a:solidFill>
              <a:latin typeface="Amatic SC"/>
              <a:cs typeface="Amatic SC"/>
            </a:endParaRPr>
          </a:p>
          <a:p>
            <a:pPr fontAlgn="base"/>
            <a:r>
              <a:rPr lang="en-GB" sz="1600" spc="-5" dirty="0">
                <a:solidFill>
                  <a:srgbClr val="005493"/>
                </a:solidFill>
                <a:latin typeface="Arial" panose="020B0604020202020204" pitchFamily="34" charset="0"/>
                <a:cs typeface="Arial" panose="020B0604020202020204" pitchFamily="34" charset="0"/>
              </a:rPr>
              <a:t>. </a:t>
            </a:r>
          </a:p>
          <a:p>
            <a:pPr fontAlgn="base"/>
            <a:endParaRPr lang="en-GB" sz="1600" b="1" spc="-5" dirty="0">
              <a:solidFill>
                <a:srgbClr val="005493"/>
              </a:solidFill>
              <a:latin typeface="Amatic SC"/>
              <a:cs typeface="Amatic SC"/>
            </a:endParaRPr>
          </a:p>
          <a:p>
            <a:pPr fontAlgn="base"/>
            <a:endParaRPr lang="en-GB" sz="1600" spc="-5" dirty="0">
              <a:solidFill>
                <a:srgbClr val="005493"/>
              </a:solidFill>
              <a:latin typeface="Arial" panose="020B0604020202020204" pitchFamily="34" charset="0"/>
              <a:cs typeface="Arial" panose="020B0604020202020204" pitchFamily="34" charset="0"/>
            </a:endParaRPr>
          </a:p>
          <a:p>
            <a:pPr fontAlgn="base"/>
            <a:endParaRPr lang="en-GB" sz="1200" dirty="0">
              <a:solidFill>
                <a:schemeClr val="tx2"/>
              </a:solidFill>
              <a:latin typeface="Arial" panose="020B0604020202020204" pitchFamily="34" charset="0"/>
              <a:cs typeface="Arial" panose="020B0604020202020204" pitchFamily="34" charset="0"/>
            </a:endParaRPr>
          </a:p>
          <a:p>
            <a:pPr marL="12700" marR="104775">
              <a:lnSpc>
                <a:spcPts val="1390"/>
              </a:lnSpc>
              <a:spcBef>
                <a:spcPts val="65"/>
              </a:spcBef>
              <a:tabLst>
                <a:tab pos="184150" algn="l"/>
              </a:tabLst>
            </a:pPr>
            <a:endParaRPr lang="en-GB" sz="1200" spc="-5" dirty="0">
              <a:solidFill>
                <a:schemeClr val="tx2"/>
              </a:solidFill>
              <a:latin typeface="Arial" panose="020B0604020202020204" pitchFamily="34" charset="0"/>
              <a:cs typeface="Arial" panose="020B0604020202020204" pitchFamily="34" charset="0"/>
            </a:endParaRPr>
          </a:p>
          <a:p>
            <a:pPr marL="12700" marR="104775">
              <a:lnSpc>
                <a:spcPts val="1390"/>
              </a:lnSpc>
              <a:spcBef>
                <a:spcPts val="65"/>
              </a:spcBef>
              <a:tabLst>
                <a:tab pos="184150" algn="l"/>
              </a:tabLst>
            </a:pPr>
            <a:r>
              <a:rPr lang="en-GB" sz="2800" b="1" spc="-5" dirty="0">
                <a:solidFill>
                  <a:srgbClr val="005493"/>
                </a:solidFill>
                <a:latin typeface="Amatic SC"/>
                <a:cs typeface="Amatic SC"/>
              </a:rPr>
              <a:t>Sex and relationships </a:t>
            </a:r>
          </a:p>
          <a:p>
            <a:pPr marL="12700" marR="104775">
              <a:lnSpc>
                <a:spcPts val="1390"/>
              </a:lnSpc>
              <a:spcBef>
                <a:spcPts val="65"/>
              </a:spcBef>
              <a:tabLst>
                <a:tab pos="184150" algn="l"/>
              </a:tabLst>
            </a:pPr>
            <a:r>
              <a:rPr lang="en-GB" sz="2800" b="1" spc="-5" dirty="0">
                <a:solidFill>
                  <a:srgbClr val="005493"/>
                </a:solidFill>
                <a:latin typeface="Amatic SC"/>
                <a:cs typeface="Amatic SC"/>
              </a:rPr>
              <a:t> </a:t>
            </a:r>
            <a:endParaRPr lang="en-US" sz="2800" dirty="0">
              <a:solidFill>
                <a:schemeClr val="tx2"/>
              </a:solidFill>
              <a:latin typeface="Arial" panose="020B0604020202020204" pitchFamily="34" charset="0"/>
              <a:cs typeface="Arial" panose="020B0604020202020204" pitchFamily="34" charset="0"/>
            </a:endParaRPr>
          </a:p>
          <a:p>
            <a:r>
              <a:rPr lang="en-GB" sz="1400" dirty="0">
                <a:solidFill>
                  <a:schemeClr val="tx2"/>
                </a:solidFill>
                <a:latin typeface="Arial" panose="020B0604020202020204" pitchFamily="34" charset="0"/>
                <a:cs typeface="Arial" panose="020B0604020202020204" pitchFamily="34" charset="0"/>
              </a:rPr>
              <a:t>The school’s programme of sex and relationships education as agreed by the Governing Body is linked with areas of Foundation Phase curriculum and Curriculum 2008. The main emphasis is on relationships and will reflect the needs of pupils as they develop over the progression phases. We have a continuum of development that has been created in consultation with children, parents and teachers. We offer puberty talks in Year 5 and 6 giving pupils the chance to discuss sensitive issues in an informal setting. Parents will be notified when this is to take place but will not have the right to withdraw their child on request as it is part of our curriculum. </a:t>
            </a: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2700" marR="104775">
              <a:lnSpc>
                <a:spcPts val="1390"/>
              </a:lnSpc>
              <a:spcBef>
                <a:spcPts val="65"/>
              </a:spcBef>
              <a:tabLst>
                <a:tab pos="184150" algn="l"/>
              </a:tabLst>
            </a:pPr>
            <a:r>
              <a:rPr lang="en-GB" sz="1200" spc="-5" dirty="0">
                <a:solidFill>
                  <a:srgbClr val="005493"/>
                </a:solidFill>
                <a:latin typeface="Comic Neue Angular"/>
                <a:cs typeface="Comic Neue Angular"/>
              </a:rPr>
              <a:t>             </a:t>
            </a:r>
            <a:endParaRPr lang="en-GB" sz="1200" b="1" spc="-5" dirty="0">
              <a:solidFill>
                <a:srgbClr val="005493"/>
              </a:solidFill>
              <a:latin typeface="Comic Neue Angular"/>
              <a:cs typeface="Comic Neue Angular"/>
            </a:endParaRPr>
          </a:p>
        </p:txBody>
      </p:sp>
      <p:pic>
        <p:nvPicPr>
          <p:cNvPr id="6" name="Picture 5" descr="A picture containing text&#10;&#10;Description automatically generated">
            <a:extLst>
              <a:ext uri="{FF2B5EF4-FFF2-40B4-BE49-F238E27FC236}">
                <a16:creationId xmlns:a16="http://schemas.microsoft.com/office/drawing/2014/main" id="{01FF7B85-0D08-F943-B95D-014E15282D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40" y="2209800"/>
            <a:ext cx="6394471" cy="3581400"/>
          </a:xfrm>
          <a:prstGeom prst="rect">
            <a:avLst/>
          </a:prstGeom>
          <a:ln>
            <a:solidFill>
              <a:schemeClr val="accent1"/>
            </a:solidFill>
          </a:ln>
        </p:spPr>
      </p:pic>
    </p:spTree>
    <p:extLst>
      <p:ext uri="{BB962C8B-B14F-4D97-AF65-F5344CB8AC3E}">
        <p14:creationId xmlns:p14="http://schemas.microsoft.com/office/powerpoint/2010/main" val="3480289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272271"/>
            <a:ext cx="6858000" cy="1630680"/>
          </a:xfrm>
          <a:prstGeom prst="rect">
            <a:avLst/>
          </a:prstGeom>
        </p:spPr>
      </p:pic>
      <p:pic>
        <p:nvPicPr>
          <p:cNvPr id="3" name="object 3"/>
          <p:cNvPicPr/>
          <p:nvPr/>
        </p:nvPicPr>
        <p:blipFill>
          <a:blip r:embed="rId3" cstate="print"/>
          <a:stretch>
            <a:fillRect/>
          </a:stretch>
        </p:blipFill>
        <p:spPr>
          <a:xfrm>
            <a:off x="5199888" y="27432"/>
            <a:ext cx="1658112" cy="1438655"/>
          </a:xfrm>
          <a:prstGeom prst="rect">
            <a:avLst/>
          </a:prstGeom>
        </p:spPr>
      </p:pic>
      <p:sp>
        <p:nvSpPr>
          <p:cNvPr id="4" name="object 4"/>
          <p:cNvSpPr txBox="1"/>
          <p:nvPr/>
        </p:nvSpPr>
        <p:spPr>
          <a:xfrm>
            <a:off x="81915" y="27432"/>
            <a:ext cx="6694170" cy="14170482"/>
          </a:xfrm>
          <a:prstGeom prst="rect">
            <a:avLst/>
          </a:prstGeom>
        </p:spPr>
        <p:txBody>
          <a:bodyPr vert="horz" wrap="square" lIns="0" tIns="12700" rIns="0" bIns="0" rtlCol="0">
            <a:spAutoFit/>
          </a:bodyPr>
          <a:lstStyle/>
          <a:p>
            <a:pPr fontAlgn="base"/>
            <a:r>
              <a:rPr lang="en-GB" sz="2800" b="1" spc="-5" dirty="0">
                <a:solidFill>
                  <a:srgbClr val="005493"/>
                </a:solidFill>
                <a:latin typeface="Amatic SC"/>
                <a:cs typeface="Amatic SC"/>
              </a:rPr>
              <a:t>Reporting to parents </a:t>
            </a:r>
          </a:p>
          <a:p>
            <a:pPr fontAlgn="base"/>
            <a:r>
              <a:rPr lang="en-GB" sz="1600" spc="-5" dirty="0">
                <a:solidFill>
                  <a:srgbClr val="005493"/>
                </a:solidFill>
                <a:latin typeface="Arial" panose="020B0604020202020204" pitchFamily="34" charset="0"/>
                <a:cs typeface="Arial" panose="020B0604020202020204" pitchFamily="34" charset="0"/>
              </a:rPr>
              <a:t>Teachers meet with parents either in person or virtually using zoom three times a year. At the start of the year as a class group to form new relationships and share information for the up coming year. They then meet individually in November and in July with the class teacher to discuss wellbeing, progress and academic and social targets. This process happens with the child present where appropriate in years 3-6. Annual reports are given to parents at the end of the summer term and the final progress meeting is held. </a:t>
            </a:r>
            <a:endParaRPr lang="en-GB" sz="1600" spc="-5" dirty="0">
              <a:solidFill>
                <a:schemeClr val="tx2"/>
              </a:solidFill>
              <a:latin typeface="Arial" panose="020B0604020202020204" pitchFamily="34" charset="0"/>
              <a:cs typeface="Arial" panose="020B0604020202020204" pitchFamily="34" charset="0"/>
            </a:endParaRPr>
          </a:p>
          <a:p>
            <a:pPr fontAlgn="base"/>
            <a:r>
              <a:rPr lang="en-GB" sz="2800" b="1" spc="-5" dirty="0">
                <a:solidFill>
                  <a:srgbClr val="005493"/>
                </a:solidFill>
                <a:latin typeface="Amatic SC"/>
                <a:cs typeface="Amatic SC"/>
              </a:rPr>
              <a:t>Assessment, recording and reporting  </a:t>
            </a:r>
          </a:p>
          <a:p>
            <a:r>
              <a:rPr lang="en-GB" sz="1400" dirty="0">
                <a:solidFill>
                  <a:schemeClr val="tx2"/>
                </a:solidFill>
                <a:latin typeface="Arial" panose="020B0604020202020204" pitchFamily="34" charset="0"/>
                <a:cs typeface="Arial" panose="020B0604020202020204" pitchFamily="34" charset="0"/>
              </a:rPr>
              <a:t>All children starting in Nursery and Reception participate in a baseline assessment. All children who join the school will participate in an on entry assessment. Teacher assessment is undertaken throughout the year and at the end of Year 2 and Year 6, results are reported nationally. </a:t>
            </a:r>
          </a:p>
          <a:p>
            <a:r>
              <a:rPr lang="en-GB" sz="1400" dirty="0">
                <a:solidFill>
                  <a:schemeClr val="tx2"/>
                </a:solidFill>
                <a:latin typeface="Arial" panose="020B0604020202020204" pitchFamily="34" charset="0"/>
                <a:cs typeface="Arial" panose="020B0604020202020204" pitchFamily="34" charset="0"/>
              </a:rPr>
              <a:t>The purposes of our assessment procedures are to: </a:t>
            </a:r>
          </a:p>
          <a:p>
            <a:r>
              <a:rPr lang="en-GB" sz="1400" dirty="0">
                <a:solidFill>
                  <a:schemeClr val="tx2"/>
                </a:solidFill>
                <a:latin typeface="Arial" panose="020B0604020202020204" pitchFamily="34" charset="0"/>
                <a:cs typeface="Arial" panose="020B0604020202020204" pitchFamily="34" charset="0"/>
              </a:rPr>
              <a:t>●  Assist pupils to know where they are in terms of strengths and areas for development </a:t>
            </a:r>
          </a:p>
          <a:p>
            <a:r>
              <a:rPr lang="en-GB" sz="1400" dirty="0">
                <a:solidFill>
                  <a:schemeClr val="tx2"/>
                </a:solidFill>
                <a:latin typeface="Arial" panose="020B0604020202020204" pitchFamily="34" charset="0"/>
                <a:cs typeface="Arial" panose="020B0604020202020204" pitchFamily="34" charset="0"/>
              </a:rPr>
              <a:t>and what action needs to be taken to further progress. </a:t>
            </a:r>
          </a:p>
          <a:p>
            <a:r>
              <a:rPr lang="en-GB" sz="1400" dirty="0">
                <a:solidFill>
                  <a:schemeClr val="tx2"/>
                </a:solidFill>
                <a:latin typeface="Arial" panose="020B0604020202020204" pitchFamily="34" charset="0"/>
                <a:cs typeface="Arial" panose="020B0604020202020204" pitchFamily="34" charset="0"/>
              </a:rPr>
              <a:t>●  Inform teachers, parents and governors of pupils’ progress including pupil self- </a:t>
            </a:r>
          </a:p>
          <a:p>
            <a:r>
              <a:rPr lang="en-GB" sz="1400" dirty="0">
                <a:solidFill>
                  <a:schemeClr val="tx2"/>
                </a:solidFill>
                <a:latin typeface="Arial" panose="020B0604020202020204" pitchFamily="34" charset="0"/>
                <a:cs typeface="Arial" panose="020B0604020202020204" pitchFamily="34" charset="0"/>
              </a:rPr>
              <a:t>assessment and peer assessment. </a:t>
            </a:r>
          </a:p>
          <a:p>
            <a:r>
              <a:rPr lang="en-GB" sz="1400" dirty="0">
                <a:solidFill>
                  <a:schemeClr val="tx2"/>
                </a:solidFill>
                <a:latin typeface="Arial" panose="020B0604020202020204" pitchFamily="34" charset="0"/>
                <a:cs typeface="Arial" panose="020B0604020202020204" pitchFamily="34" charset="0"/>
              </a:rPr>
              <a:t>A range of assessment techniques are employed which we value as a tool for learning. Detailed records are kept so that as a school we can measure and monitor our effectiveness. </a:t>
            </a:r>
          </a:p>
          <a:p>
            <a:r>
              <a:rPr lang="en-GB" sz="1400" dirty="0">
                <a:solidFill>
                  <a:schemeClr val="tx2"/>
                </a:solidFill>
                <a:latin typeface="Arial" panose="020B0604020202020204" pitchFamily="34" charset="0"/>
                <a:cs typeface="Arial" panose="020B0604020202020204" pitchFamily="34" charset="0"/>
              </a:rPr>
              <a:t>Learning Reviews provide an opportunity for the children to discuss progress with their class teacher prior to consultation with parents. This puts the ownership on the learner and makes learning progress a shared process between all those involved. </a:t>
            </a:r>
          </a:p>
          <a:p>
            <a:r>
              <a:rPr lang="en-GB" sz="1400" dirty="0">
                <a:solidFill>
                  <a:schemeClr val="tx2"/>
                </a:solidFill>
                <a:latin typeface="Arial" panose="020B0604020202020204" pitchFamily="34" charset="0"/>
                <a:cs typeface="Arial" panose="020B0604020202020204" pitchFamily="34" charset="0"/>
              </a:rPr>
              <a:t>These are offered during the Autumn and Spring terms with an annual report being sent out once a year. Parents are encouraged to meet the teacher if there are any ongoing concerns between these times. </a:t>
            </a:r>
          </a:p>
          <a:p>
            <a:pPr marL="12700" marR="104775">
              <a:lnSpc>
                <a:spcPts val="1390"/>
              </a:lnSpc>
              <a:spcBef>
                <a:spcPts val="65"/>
              </a:spcBef>
              <a:tabLst>
                <a:tab pos="184150" algn="l"/>
              </a:tabLst>
            </a:pPr>
            <a:r>
              <a:rPr lang="en-GB" sz="1400" dirty="0">
                <a:solidFill>
                  <a:schemeClr val="tx2"/>
                </a:solidFill>
                <a:latin typeface="Arial" panose="020B0604020202020204" pitchFamily="34" charset="0"/>
                <a:cs typeface="Arial" panose="020B0604020202020204" pitchFamily="34" charset="0"/>
              </a:rPr>
              <a:t>Ongoing assessment and monitoring is carried out across the school including learning walks by staff, children, parents, governors and visitors to ensure that standards remain high and in line with current policy. We place a great store on learning from change and our mistakes, encouraging a resilience and positive attitude to meet challenges and to provide innovation. </a:t>
            </a:r>
          </a:p>
          <a:p>
            <a:pPr marL="12700" marR="104775">
              <a:lnSpc>
                <a:spcPts val="1390"/>
              </a:lnSpc>
              <a:spcBef>
                <a:spcPts val="65"/>
              </a:spcBef>
              <a:tabLst>
                <a:tab pos="184150" algn="l"/>
              </a:tabLst>
            </a:pPr>
            <a:r>
              <a:rPr lang="en-GB" sz="1400" dirty="0">
                <a:solidFill>
                  <a:schemeClr val="tx2"/>
                </a:solidFill>
                <a:latin typeface="Arial" panose="020B0604020202020204" pitchFamily="34" charset="0"/>
                <a:cs typeface="Arial" panose="020B0604020202020204" pitchFamily="34" charset="0"/>
              </a:rPr>
              <a:t>Ongoing detailed assessment is carried out across the school. This is by using our school system building blocks. Some of this is formal to meet the requirements of statutory assessments such as Early years profile compact and full, and end of phase assessments. We also carry out end of FP and KS2 moderation as a authority and this is regulated. Lots of informal day to day basis teacher assessment and observations are carried out using a range of assessment materials including Building Blocks to inform ongoing short, medium and long term planning and practice. </a:t>
            </a:r>
          </a:p>
          <a:p>
            <a:pPr marL="12700" marR="104775">
              <a:lnSpc>
                <a:spcPts val="1390"/>
              </a:lnSpc>
              <a:spcBef>
                <a:spcPts val="65"/>
              </a:spcBef>
              <a:tabLst>
                <a:tab pos="184150" algn="l"/>
              </a:tabLst>
            </a:pPr>
            <a:endParaRPr lang="en-GB" sz="1400" b="1" dirty="0"/>
          </a:p>
          <a:p>
            <a:pPr marL="12700" marR="104775">
              <a:lnSpc>
                <a:spcPts val="1390"/>
              </a:lnSpc>
              <a:spcBef>
                <a:spcPts val="65"/>
              </a:spcBef>
              <a:tabLst>
                <a:tab pos="184150" algn="l"/>
              </a:tabLst>
            </a:pPr>
            <a:endParaRPr lang="en-GB" sz="1400" b="1" spc="-5" dirty="0">
              <a:solidFill>
                <a:schemeClr val="tx2"/>
              </a:solidFill>
              <a:latin typeface="Arial" panose="020B0604020202020204" pitchFamily="34" charset="0"/>
              <a:cs typeface="Arial" panose="020B0604020202020204" pitchFamily="34" charset="0"/>
            </a:endParaRPr>
          </a:p>
          <a:p>
            <a:pPr marL="184150" marR="104775" indent="-171450">
              <a:lnSpc>
                <a:spcPts val="1390"/>
              </a:lnSpc>
              <a:spcBef>
                <a:spcPts val="65"/>
              </a:spcBef>
              <a:buFont typeface="Arial"/>
              <a:buChar char="•"/>
              <a:tabLst>
                <a:tab pos="184150" algn="l"/>
              </a:tabLst>
            </a:pPr>
            <a:endParaRPr lang="en-GB" sz="1400" spc="-5" dirty="0">
              <a:solidFill>
                <a:schemeClr val="tx2"/>
              </a:solidFill>
              <a:latin typeface="Arial" panose="020B0604020202020204" pitchFamily="34" charset="0"/>
              <a:cs typeface="Arial" panose="020B0604020202020204" pitchFamily="34" charset="0"/>
            </a:endParaRPr>
          </a:p>
          <a:p>
            <a:pPr fontAlgn="base"/>
            <a:endParaRPr lang="en-GB" sz="1400" spc="-5" dirty="0">
              <a:solidFill>
                <a:srgbClr val="005493"/>
              </a:solidFill>
              <a:latin typeface="Arial" panose="020B0604020202020204" pitchFamily="34" charset="0"/>
              <a:cs typeface="Arial" panose="020B0604020202020204" pitchFamily="34" charset="0"/>
            </a:endParaRPr>
          </a:p>
          <a:p>
            <a:pPr fontAlgn="base"/>
            <a:endParaRPr lang="en-GB" sz="1400" spc="-5" dirty="0">
              <a:solidFill>
                <a:srgbClr val="005493"/>
              </a:solidFill>
              <a:latin typeface="Arial" panose="020B0604020202020204" pitchFamily="34" charset="0"/>
              <a:cs typeface="Arial" panose="020B0604020202020204" pitchFamily="34" charset="0"/>
            </a:endParaRPr>
          </a:p>
          <a:p>
            <a:pPr fontAlgn="base"/>
            <a:endParaRPr lang="en-GB" sz="1400" spc="-5" dirty="0">
              <a:solidFill>
                <a:srgbClr val="005493"/>
              </a:solidFill>
              <a:latin typeface="Arial" panose="020B0604020202020204" pitchFamily="34" charset="0"/>
              <a:cs typeface="Arial" panose="020B0604020202020204" pitchFamily="34" charset="0"/>
            </a:endParaRPr>
          </a:p>
          <a:p>
            <a:pPr fontAlgn="base"/>
            <a:endParaRPr lang="en-GB" sz="1400" b="1" spc="-5" dirty="0">
              <a:solidFill>
                <a:srgbClr val="005493"/>
              </a:solidFill>
              <a:latin typeface="Amatic SC"/>
              <a:cs typeface="Amatic SC"/>
            </a:endParaRPr>
          </a:p>
          <a:p>
            <a:pPr fontAlgn="base"/>
            <a:endParaRPr lang="en-GB" sz="1400" b="1" spc="-5" dirty="0">
              <a:solidFill>
                <a:srgbClr val="005493"/>
              </a:solidFill>
              <a:latin typeface="Amatic SC"/>
              <a:cs typeface="Amatic SC"/>
            </a:endParaRPr>
          </a:p>
          <a:p>
            <a:pPr fontAlgn="base"/>
            <a:endParaRPr lang="en-GB" sz="1400" b="1" spc="-5" dirty="0">
              <a:solidFill>
                <a:srgbClr val="005493"/>
              </a:solidFill>
              <a:latin typeface="Amatic SC"/>
              <a:cs typeface="Amatic SC"/>
            </a:endParaRPr>
          </a:p>
          <a:p>
            <a:pPr fontAlgn="base"/>
            <a:endParaRPr lang="en-GB" sz="1400" b="1" spc="-5" dirty="0">
              <a:solidFill>
                <a:srgbClr val="005493"/>
              </a:solidFill>
              <a:latin typeface="Amatic SC"/>
              <a:cs typeface="Amatic SC"/>
            </a:endParaRPr>
          </a:p>
          <a:p>
            <a:pPr fontAlgn="base"/>
            <a:r>
              <a:rPr lang="en-GB" sz="1400" spc="-5" dirty="0">
                <a:solidFill>
                  <a:srgbClr val="005493"/>
                </a:solidFill>
                <a:latin typeface="Arial" panose="020B0604020202020204" pitchFamily="34" charset="0"/>
                <a:cs typeface="Arial" panose="020B0604020202020204" pitchFamily="34" charset="0"/>
              </a:rPr>
              <a:t>. </a:t>
            </a:r>
          </a:p>
          <a:p>
            <a:pPr fontAlgn="base"/>
            <a:endParaRPr lang="en-GB" sz="1400" b="1" spc="-5" dirty="0">
              <a:solidFill>
                <a:srgbClr val="005493"/>
              </a:solidFill>
              <a:latin typeface="Amatic SC"/>
              <a:cs typeface="Amatic SC"/>
            </a:endParaRPr>
          </a:p>
          <a:p>
            <a:pPr fontAlgn="base"/>
            <a:endParaRPr lang="en-GB" sz="1400" spc="-5" dirty="0">
              <a:solidFill>
                <a:srgbClr val="005493"/>
              </a:solidFill>
              <a:latin typeface="Arial" panose="020B0604020202020204" pitchFamily="34" charset="0"/>
              <a:cs typeface="Arial" panose="020B0604020202020204" pitchFamily="34" charset="0"/>
            </a:endParaRPr>
          </a:p>
          <a:p>
            <a:pPr fontAlgn="base"/>
            <a:endParaRPr lang="en-GB" sz="1400" dirty="0">
              <a:solidFill>
                <a:schemeClr val="tx2"/>
              </a:solidFill>
              <a:latin typeface="Arial" panose="020B0604020202020204" pitchFamily="34" charset="0"/>
              <a:cs typeface="Arial" panose="020B0604020202020204" pitchFamily="34" charset="0"/>
            </a:endParaRPr>
          </a:p>
          <a:p>
            <a:pPr marL="184150" marR="104775" indent="-171450">
              <a:lnSpc>
                <a:spcPts val="1390"/>
              </a:lnSpc>
              <a:spcBef>
                <a:spcPts val="65"/>
              </a:spcBef>
              <a:buFont typeface="Arial"/>
              <a:buChar char="•"/>
              <a:tabLst>
                <a:tab pos="184150" algn="l"/>
              </a:tabLst>
            </a:pPr>
            <a:endParaRPr lang="en-GB" sz="1400" spc="-5" dirty="0">
              <a:solidFill>
                <a:schemeClr val="tx2"/>
              </a:solidFill>
              <a:latin typeface="Arial" panose="020B0604020202020204" pitchFamily="34" charset="0"/>
              <a:cs typeface="Arial" panose="020B0604020202020204" pitchFamily="34" charset="0"/>
            </a:endParaRPr>
          </a:p>
          <a:p>
            <a:pPr marL="184150" marR="104775" indent="-171450">
              <a:lnSpc>
                <a:spcPts val="1390"/>
              </a:lnSpc>
              <a:spcBef>
                <a:spcPts val="65"/>
              </a:spcBef>
              <a:buFont typeface="Arial"/>
              <a:buChar char="•"/>
              <a:tabLst>
                <a:tab pos="184150" algn="l"/>
              </a:tabLst>
            </a:pPr>
            <a:endParaRPr lang="en-GB" sz="1400" spc="-5" dirty="0">
              <a:solidFill>
                <a:schemeClr val="tx2"/>
              </a:solidFill>
              <a:latin typeface="Arial" panose="020B0604020202020204" pitchFamily="34" charset="0"/>
              <a:cs typeface="Arial" panose="020B0604020202020204" pitchFamily="34" charset="0"/>
            </a:endParaRPr>
          </a:p>
          <a:p>
            <a:pPr marL="184150" marR="104775" indent="-171450">
              <a:lnSpc>
                <a:spcPts val="1390"/>
              </a:lnSpc>
              <a:spcBef>
                <a:spcPts val="65"/>
              </a:spcBef>
              <a:buFont typeface="Arial"/>
              <a:buChar char="•"/>
              <a:tabLst>
                <a:tab pos="184150" algn="l"/>
              </a:tabLst>
            </a:pPr>
            <a:endParaRPr lang="en-GB" sz="14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4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4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4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4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4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400" spc="-5" dirty="0">
              <a:solidFill>
                <a:srgbClr val="005493"/>
              </a:solidFill>
              <a:latin typeface="Comic Neue Angular"/>
              <a:cs typeface="Comic Neue Angular"/>
            </a:endParaRPr>
          </a:p>
          <a:p>
            <a:pPr marL="12700" marR="104775">
              <a:lnSpc>
                <a:spcPts val="1390"/>
              </a:lnSpc>
              <a:spcBef>
                <a:spcPts val="65"/>
              </a:spcBef>
              <a:tabLst>
                <a:tab pos="184150" algn="l"/>
              </a:tabLst>
            </a:pPr>
            <a:r>
              <a:rPr lang="en-GB" sz="1400" spc="-5" dirty="0">
                <a:solidFill>
                  <a:srgbClr val="005493"/>
                </a:solidFill>
                <a:latin typeface="Comic Neue Angular"/>
                <a:cs typeface="Comic Neue Angular"/>
              </a:rPr>
              <a:t>             </a:t>
            </a:r>
            <a:endParaRPr lang="en-GB" sz="1400" b="1" spc="-5" dirty="0">
              <a:solidFill>
                <a:srgbClr val="005493"/>
              </a:solidFill>
              <a:latin typeface="Comic Neue Angular"/>
              <a:cs typeface="Comic Neue Angular"/>
            </a:endParaRPr>
          </a:p>
        </p:txBody>
      </p:sp>
    </p:spTree>
    <p:extLst>
      <p:ext uri="{BB962C8B-B14F-4D97-AF65-F5344CB8AC3E}">
        <p14:creationId xmlns:p14="http://schemas.microsoft.com/office/powerpoint/2010/main" val="1625219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5199888" y="27432"/>
            <a:ext cx="1658112" cy="1438655"/>
          </a:xfrm>
          <a:prstGeom prst="rect">
            <a:avLst/>
          </a:prstGeom>
        </p:spPr>
      </p:pic>
      <p:sp>
        <p:nvSpPr>
          <p:cNvPr id="4" name="object 4"/>
          <p:cNvSpPr txBox="1"/>
          <p:nvPr/>
        </p:nvSpPr>
        <p:spPr>
          <a:xfrm>
            <a:off x="304800" y="583503"/>
            <a:ext cx="6172200" cy="4883388"/>
          </a:xfrm>
          <a:prstGeom prst="rect">
            <a:avLst/>
          </a:prstGeom>
        </p:spPr>
        <p:txBody>
          <a:bodyPr vert="horz" wrap="square" lIns="0" tIns="12700" rIns="0" bIns="0" rtlCol="0">
            <a:spAutoFit/>
          </a:bodyPr>
          <a:lstStyle/>
          <a:p>
            <a:pPr marL="12700">
              <a:lnSpc>
                <a:spcPct val="100000"/>
              </a:lnSpc>
              <a:spcBef>
                <a:spcPts val="100"/>
              </a:spcBef>
            </a:pPr>
            <a:r>
              <a:rPr lang="en-GB" sz="2800" b="1" spc="-5" dirty="0">
                <a:solidFill>
                  <a:srgbClr val="005493"/>
                </a:solidFill>
                <a:latin typeface="Amatic SC"/>
                <a:cs typeface="Amatic SC"/>
              </a:rPr>
              <a:t>Wellbeing: The </a:t>
            </a:r>
            <a:r>
              <a:rPr lang="en-GB" sz="2800" b="1" spc="-5" dirty="0" err="1">
                <a:solidFill>
                  <a:srgbClr val="005493"/>
                </a:solidFill>
                <a:latin typeface="Amatic SC"/>
                <a:cs typeface="Amatic SC"/>
              </a:rPr>
              <a:t>cadoxton</a:t>
            </a:r>
            <a:r>
              <a:rPr lang="en-GB" sz="2800" b="1" spc="-5" dirty="0">
                <a:solidFill>
                  <a:srgbClr val="005493"/>
                </a:solidFill>
                <a:latin typeface="Amatic SC"/>
                <a:cs typeface="Amatic SC"/>
              </a:rPr>
              <a:t> way!</a:t>
            </a:r>
            <a:endParaRPr lang="en-GB" sz="1200" dirty="0">
              <a:solidFill>
                <a:schemeClr val="tx2"/>
              </a:solidFill>
              <a:latin typeface="Arial" panose="020B0604020202020204" pitchFamily="34" charset="0"/>
              <a:cs typeface="Arial" panose="020B0604020202020204" pitchFamily="34" charset="0"/>
            </a:endParaRPr>
          </a:p>
          <a:p>
            <a:r>
              <a:rPr lang="en-GB" sz="1200" dirty="0">
                <a:solidFill>
                  <a:schemeClr val="tx2"/>
                </a:solidFill>
                <a:latin typeface="Arial" panose="020B0604020202020204" pitchFamily="34" charset="0"/>
                <a:cs typeface="Arial" panose="020B0604020202020204" pitchFamily="34" charset="0"/>
              </a:rPr>
              <a:t>The wellbeing of all children, staff and our community is at the heart of all we do everyday. Relationships come ahead of everything else to ensure that our children are safe, healthy, happy and ready to learn. We teach positive wellbeing and support the development of strategies to maintain it. </a:t>
            </a:r>
          </a:p>
          <a:p>
            <a:r>
              <a:rPr lang="en-GB" sz="1200" dirty="0">
                <a:solidFill>
                  <a:schemeClr val="tx2"/>
                </a:solidFill>
                <a:latin typeface="Arial" panose="020B0604020202020204" pitchFamily="34" charset="0"/>
                <a:cs typeface="Arial" panose="020B0604020202020204" pitchFamily="34" charset="0"/>
              </a:rPr>
              <a:t>As a school, wellbeing is an inclusive part of daily life and we encourage children to believe in themselves, be confidence, embrace new challenges and feel secure enough to take risks. </a:t>
            </a:r>
          </a:p>
          <a:p>
            <a:r>
              <a:rPr lang="en-GB" sz="1200" dirty="0">
                <a:solidFill>
                  <a:schemeClr val="tx2"/>
                </a:solidFill>
                <a:latin typeface="Arial" panose="020B0604020202020204" pitchFamily="34" charset="0"/>
                <a:cs typeface="Arial" panose="020B0604020202020204" pitchFamily="34" charset="0"/>
              </a:rPr>
              <a:t>We value all children as individuals and therefore offer a bespoke curriculum that caters for all of their needs including those of the wider community. We create an ethos where all children, staff and parents show high levels of respect, care and kindness for one another and encourage our whole school community to be ethically informed citizens. </a:t>
            </a:r>
          </a:p>
          <a:p>
            <a:r>
              <a:rPr lang="en-GB" sz="1200" dirty="0">
                <a:solidFill>
                  <a:schemeClr val="tx2"/>
                </a:solidFill>
                <a:latin typeface="Arial" panose="020B0604020202020204" pitchFamily="34" charset="0"/>
                <a:cs typeface="Arial" panose="020B0604020202020204" pitchFamily="34" charset="0"/>
              </a:rPr>
              <a:t>Children are encouraged to continually express their views and opinions, which provides them with a real sense of belonging. Pupil Voice is embedded in all aspects of school life and it influences the strategic direction of our school. </a:t>
            </a:r>
          </a:p>
          <a:p>
            <a:r>
              <a:rPr lang="en-GB" sz="1200" dirty="0">
                <a:solidFill>
                  <a:schemeClr val="tx2"/>
                </a:solidFill>
                <a:latin typeface="Arial" panose="020B0604020202020204" pitchFamily="34" charset="0"/>
                <a:cs typeface="Arial" panose="020B0604020202020204" pitchFamily="34" charset="0"/>
              </a:rPr>
              <a:t>Some of our children and their families may face difficulties which impact on their wellbeing. As a school, we have a whole team of trained staff who work with parents and families to support the whole family unit by noticing, listening, caring and offering guidance help and support. Our community centre is a safe place for our parents to go for this support and is there to serve the needs of our community. We believe in equity for all and at the core of this is enabling our families to have a sense of belonging, regardless of their background or circumstances. By celebrating the uniqueness of every child we work hard to find what motivates our children to succeed and encourage every child to have an active voice.  </a:t>
            </a:r>
          </a:p>
          <a:p>
            <a:pPr marL="184150" marR="104775" indent="-171450">
              <a:lnSpc>
                <a:spcPts val="1390"/>
              </a:lnSpc>
              <a:spcBef>
                <a:spcPts val="65"/>
              </a:spcBef>
              <a:buFont typeface="Arial"/>
              <a:buChar char="•"/>
              <a:tabLst>
                <a:tab pos="184150" algn="l"/>
              </a:tabLst>
            </a:pPr>
            <a:endParaRPr lang="en-GB" sz="1200" spc="-5" dirty="0">
              <a:solidFill>
                <a:schemeClr val="tx2"/>
              </a:solidFill>
              <a:latin typeface="Arial" panose="020B0604020202020204" pitchFamily="34" charset="0"/>
              <a:cs typeface="Arial" panose="020B0604020202020204" pitchFamily="34" charset="0"/>
            </a:endParaRPr>
          </a:p>
        </p:txBody>
      </p:sp>
      <p:pic>
        <p:nvPicPr>
          <p:cNvPr id="7170" name="Picture 2" descr="Green Heart Emoji (U+1F49A)">
            <a:extLst>
              <a:ext uri="{FF2B5EF4-FFF2-40B4-BE49-F238E27FC236}">
                <a16:creationId xmlns:a16="http://schemas.microsoft.com/office/drawing/2014/main" id="{FED46947-43E5-A64E-8488-C19BB90E8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65759"/>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iagram&#10;&#10;Description automatically generated">
            <a:extLst>
              <a:ext uri="{FF2B5EF4-FFF2-40B4-BE49-F238E27FC236}">
                <a16:creationId xmlns:a16="http://schemas.microsoft.com/office/drawing/2014/main" id="{8B6E7EEC-BCD6-214C-A605-9DFC90BD6C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6248400"/>
            <a:ext cx="6029325" cy="3411175"/>
          </a:xfrm>
          <a:prstGeom prst="rect">
            <a:avLst/>
          </a:prstGeom>
          <a:ln>
            <a:solidFill>
              <a:schemeClr val="accent1"/>
            </a:solidFill>
          </a:ln>
        </p:spPr>
      </p:pic>
      <p:sp>
        <p:nvSpPr>
          <p:cNvPr id="7" name="Rectangle 6">
            <a:extLst>
              <a:ext uri="{FF2B5EF4-FFF2-40B4-BE49-F238E27FC236}">
                <a16:creationId xmlns:a16="http://schemas.microsoft.com/office/drawing/2014/main" id="{8109BBA6-A48A-6C44-88EC-67E79702EDE6}"/>
              </a:ext>
            </a:extLst>
          </p:cNvPr>
          <p:cNvSpPr/>
          <p:nvPr/>
        </p:nvSpPr>
        <p:spPr>
          <a:xfrm>
            <a:off x="1296167" y="5078849"/>
            <a:ext cx="5372100" cy="1169551"/>
          </a:xfrm>
          <a:prstGeom prst="rect">
            <a:avLst/>
          </a:prstGeom>
        </p:spPr>
        <p:txBody>
          <a:bodyPr wrap="square">
            <a:spAutoFit/>
          </a:bodyPr>
          <a:lstStyle/>
          <a:p>
            <a:r>
              <a:rPr lang="en-GB" sz="1400" dirty="0">
                <a:solidFill>
                  <a:srgbClr val="0C61AB"/>
                </a:solidFill>
                <a:latin typeface="Amatic SC" pitchFamily="2" charset="-79"/>
                <a:cs typeface="Amatic SC" pitchFamily="2" charset="-79"/>
              </a:rPr>
              <a:t>Connect</a:t>
            </a:r>
            <a:r>
              <a:rPr lang="en-GB" sz="1400" dirty="0">
                <a:solidFill>
                  <a:srgbClr val="000000"/>
                </a:solidFill>
                <a:latin typeface="Amatic SC" pitchFamily="2" charset="-79"/>
                <a:cs typeface="Amatic SC" pitchFamily="2" charset="-79"/>
              </a:rPr>
              <a:t> - Talk and listen to others and always live in the moment. </a:t>
            </a:r>
          </a:p>
          <a:p>
            <a:r>
              <a:rPr lang="en-GB" sz="1400" dirty="0">
                <a:solidFill>
                  <a:srgbClr val="0C61AB"/>
                </a:solidFill>
                <a:latin typeface="Amatic SC" pitchFamily="2" charset="-79"/>
                <a:cs typeface="Amatic SC" pitchFamily="2" charset="-79"/>
              </a:rPr>
              <a:t>Be Active </a:t>
            </a:r>
            <a:r>
              <a:rPr lang="en-GB" sz="1400" dirty="0">
                <a:solidFill>
                  <a:srgbClr val="000000"/>
                </a:solidFill>
                <a:latin typeface="Amatic SC" pitchFamily="2" charset="-79"/>
                <a:cs typeface="Amatic SC" pitchFamily="2" charset="-79"/>
              </a:rPr>
              <a:t>- Do what you can and enjoy what you do.</a:t>
            </a:r>
          </a:p>
          <a:p>
            <a:r>
              <a:rPr lang="en-GB" sz="1400" dirty="0">
                <a:solidFill>
                  <a:srgbClr val="0C61AB"/>
                </a:solidFill>
                <a:latin typeface="Amatic SC" pitchFamily="2" charset="-79"/>
                <a:cs typeface="Amatic SC" pitchFamily="2" charset="-79"/>
              </a:rPr>
              <a:t>Take Notice</a:t>
            </a:r>
            <a:r>
              <a:rPr lang="en-GB" sz="1400" dirty="0">
                <a:solidFill>
                  <a:srgbClr val="000000"/>
                </a:solidFill>
                <a:latin typeface="Amatic SC" pitchFamily="2" charset="-79"/>
                <a:cs typeface="Amatic SC" pitchFamily="2" charset="-79"/>
              </a:rPr>
              <a:t> - Remember the simple things that give you joy.</a:t>
            </a:r>
          </a:p>
          <a:p>
            <a:r>
              <a:rPr lang="en-GB" sz="1400" dirty="0">
                <a:solidFill>
                  <a:srgbClr val="0C61AB"/>
                </a:solidFill>
                <a:latin typeface="Amatic SC" pitchFamily="2" charset="-79"/>
                <a:cs typeface="Amatic SC" pitchFamily="2" charset="-79"/>
              </a:rPr>
              <a:t>Keep Learning</a:t>
            </a:r>
            <a:r>
              <a:rPr lang="en-GB" sz="1400" dirty="0">
                <a:solidFill>
                  <a:srgbClr val="000000"/>
                </a:solidFill>
                <a:latin typeface="Amatic SC" pitchFamily="2" charset="-79"/>
                <a:cs typeface="Amatic SC" pitchFamily="2" charset="-79"/>
              </a:rPr>
              <a:t> - Embrace new experiences and seek new opportunities.</a:t>
            </a:r>
          </a:p>
          <a:p>
            <a:r>
              <a:rPr lang="en-GB" sz="1400" dirty="0">
                <a:solidFill>
                  <a:srgbClr val="0C61AB"/>
                </a:solidFill>
                <a:latin typeface="Amatic SC" pitchFamily="2" charset="-79"/>
                <a:cs typeface="Amatic SC" pitchFamily="2" charset="-79"/>
              </a:rPr>
              <a:t>Give </a:t>
            </a:r>
            <a:r>
              <a:rPr lang="en-GB" sz="1400" dirty="0">
                <a:solidFill>
                  <a:srgbClr val="000000"/>
                </a:solidFill>
                <a:latin typeface="Amatic SC" pitchFamily="2" charset="-79"/>
                <a:cs typeface="Amatic SC" pitchFamily="2" charset="-79"/>
              </a:rPr>
              <a:t>- Give people your time, your words and your presence. </a:t>
            </a:r>
            <a:endParaRPr lang="en-GB" sz="1400" dirty="0">
              <a:solidFill>
                <a:srgbClr val="000000"/>
              </a:solidFill>
              <a:effectLst/>
              <a:latin typeface="Amatic SC" pitchFamily="2" charset="-79"/>
              <a:cs typeface="Amatic SC" pitchFamily="2" charset="-79"/>
            </a:endParaRPr>
          </a:p>
        </p:txBody>
      </p:sp>
      <p:pic>
        <p:nvPicPr>
          <p:cNvPr id="12" name="Picture 11" descr="A couple of girls posing for the camera&#10;&#10;Description automatically generated with low confidence">
            <a:extLst>
              <a:ext uri="{FF2B5EF4-FFF2-40B4-BE49-F238E27FC236}">
                <a16:creationId xmlns:a16="http://schemas.microsoft.com/office/drawing/2014/main" id="{83CFE0D8-57FD-0F48-A997-EB3F294607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967" y="5029200"/>
            <a:ext cx="1219200" cy="1219200"/>
          </a:xfrm>
          <a:prstGeom prst="rect">
            <a:avLst/>
          </a:prstGeom>
          <a:effectLst>
            <a:softEdge rad="59035"/>
          </a:effectLst>
        </p:spPr>
      </p:pic>
      <p:pic>
        <p:nvPicPr>
          <p:cNvPr id="11" name="Picture 10" descr="A picture containing person, floor, indoor, child&#10;&#10;Description automatically generated">
            <a:extLst>
              <a:ext uri="{FF2B5EF4-FFF2-40B4-BE49-F238E27FC236}">
                <a16:creationId xmlns:a16="http://schemas.microsoft.com/office/drawing/2014/main" id="{816A2123-8C6B-9B43-BE88-C614866AC0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734" y="5078849"/>
            <a:ext cx="779700" cy="1169551"/>
          </a:xfrm>
          <a:prstGeom prst="rect">
            <a:avLst/>
          </a:prstGeom>
          <a:effectLst>
            <a:softEdge rad="61912"/>
          </a:effectLst>
        </p:spPr>
      </p:pic>
    </p:spTree>
    <p:extLst>
      <p:ext uri="{BB962C8B-B14F-4D97-AF65-F5344CB8AC3E}">
        <p14:creationId xmlns:p14="http://schemas.microsoft.com/office/powerpoint/2010/main" val="3083949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272271"/>
            <a:ext cx="6858000" cy="1630680"/>
          </a:xfrm>
          <a:prstGeom prst="rect">
            <a:avLst/>
          </a:prstGeom>
        </p:spPr>
      </p:pic>
      <p:pic>
        <p:nvPicPr>
          <p:cNvPr id="3" name="object 3"/>
          <p:cNvPicPr/>
          <p:nvPr/>
        </p:nvPicPr>
        <p:blipFill>
          <a:blip r:embed="rId3" cstate="print"/>
          <a:stretch>
            <a:fillRect/>
          </a:stretch>
        </p:blipFill>
        <p:spPr>
          <a:xfrm>
            <a:off x="5199888" y="27432"/>
            <a:ext cx="1658112" cy="1438655"/>
          </a:xfrm>
          <a:prstGeom prst="rect">
            <a:avLst/>
          </a:prstGeom>
        </p:spPr>
      </p:pic>
      <p:sp>
        <p:nvSpPr>
          <p:cNvPr id="4" name="object 4"/>
          <p:cNvSpPr txBox="1"/>
          <p:nvPr/>
        </p:nvSpPr>
        <p:spPr>
          <a:xfrm>
            <a:off x="78739" y="495300"/>
            <a:ext cx="6694170" cy="9376926"/>
          </a:xfrm>
          <a:prstGeom prst="rect">
            <a:avLst/>
          </a:prstGeom>
        </p:spPr>
        <p:txBody>
          <a:bodyPr vert="horz" wrap="square" lIns="0" tIns="12700" rIns="0" bIns="0" rtlCol="0">
            <a:spAutoFit/>
          </a:bodyPr>
          <a:lstStyle/>
          <a:p>
            <a:pPr marL="12700">
              <a:lnSpc>
                <a:spcPct val="100000"/>
              </a:lnSpc>
              <a:spcBef>
                <a:spcPts val="100"/>
              </a:spcBef>
            </a:pPr>
            <a:r>
              <a:rPr lang="en-GB" sz="2800" b="1" spc="-5" dirty="0">
                <a:solidFill>
                  <a:srgbClr val="005493"/>
                </a:solidFill>
                <a:latin typeface="Amatic SC"/>
                <a:cs typeface="Amatic SC"/>
              </a:rPr>
              <a:t>Medical  </a:t>
            </a:r>
          </a:p>
          <a:p>
            <a:r>
              <a:rPr lang="en-GB" sz="1600" dirty="0">
                <a:solidFill>
                  <a:schemeClr val="tx2"/>
                </a:solidFill>
                <a:latin typeface="Arial" panose="020B0604020202020204" pitchFamily="34" charset="0"/>
                <a:cs typeface="Arial" panose="020B0604020202020204" pitchFamily="34" charset="0"/>
              </a:rPr>
              <a:t>In school we have a place called our school ‘</a:t>
            </a:r>
            <a:r>
              <a:rPr lang="en-GB" sz="1600" dirty="0" err="1">
                <a:solidFill>
                  <a:schemeClr val="tx2"/>
                </a:solidFill>
                <a:latin typeface="Arial" panose="020B0604020202020204" pitchFamily="34" charset="0"/>
                <a:cs typeface="Arial" panose="020B0604020202020204" pitchFamily="34" charset="0"/>
              </a:rPr>
              <a:t>Cwtch</a:t>
            </a:r>
            <a:r>
              <a:rPr lang="en-GB" sz="1600" dirty="0">
                <a:solidFill>
                  <a:schemeClr val="tx2"/>
                </a:solidFill>
                <a:latin typeface="Arial" panose="020B0604020202020204" pitchFamily="34" charset="0"/>
                <a:cs typeface="Arial" panose="020B0604020202020204" pitchFamily="34" charset="0"/>
              </a:rPr>
              <a:t>’ This is a place where the children can go to ensure all their wellbeing needs are being met. It is also a place where a qualified first aider can administer medication and take care of any bumps and bruises. If your child does need to take medicine then you will need to fill in a form in the </a:t>
            </a:r>
            <a:r>
              <a:rPr lang="en-GB" sz="1600" dirty="0" err="1">
                <a:solidFill>
                  <a:schemeClr val="tx2"/>
                </a:solidFill>
                <a:latin typeface="Arial" panose="020B0604020202020204" pitchFamily="34" charset="0"/>
                <a:cs typeface="Arial" panose="020B0604020202020204" pitchFamily="34" charset="0"/>
              </a:rPr>
              <a:t>Cwtch</a:t>
            </a:r>
            <a:r>
              <a:rPr lang="en-GB" sz="1600" dirty="0">
                <a:solidFill>
                  <a:schemeClr val="tx2"/>
                </a:solidFill>
                <a:latin typeface="Arial" panose="020B0604020202020204" pitchFamily="34" charset="0"/>
                <a:cs typeface="Arial" panose="020B0604020202020204" pitchFamily="34" charset="0"/>
              </a:rPr>
              <a:t> located just inside the school main reception. </a:t>
            </a:r>
          </a:p>
          <a:p>
            <a:r>
              <a:rPr lang="en-GB" sz="1600" dirty="0">
                <a:solidFill>
                  <a:schemeClr val="tx2"/>
                </a:solidFill>
                <a:latin typeface="Arial" panose="020B0604020202020204" pitchFamily="34" charset="0"/>
                <a:cs typeface="Arial" panose="020B0604020202020204" pitchFamily="34" charset="0"/>
              </a:rPr>
              <a:t>If your child is asthmatic, you will need to complete a form so that we know when they need their treatment. An inhaler must be provided with the prescription label clearly visible. The inhaler will be kept in the child’s classroom or centrally in the </a:t>
            </a:r>
            <a:r>
              <a:rPr lang="en-GB" sz="1600" dirty="0" err="1">
                <a:solidFill>
                  <a:schemeClr val="tx2"/>
                </a:solidFill>
                <a:latin typeface="Arial" panose="020B0604020202020204" pitchFamily="34" charset="0"/>
                <a:cs typeface="Arial" panose="020B0604020202020204" pitchFamily="34" charset="0"/>
              </a:rPr>
              <a:t>cwtch</a:t>
            </a:r>
            <a:r>
              <a:rPr lang="en-GB" sz="1600" dirty="0">
                <a:solidFill>
                  <a:schemeClr val="tx2"/>
                </a:solidFill>
                <a:latin typeface="Arial" panose="020B0604020202020204" pitchFamily="34" charset="0"/>
                <a:cs typeface="Arial" panose="020B0604020202020204" pitchFamily="34" charset="0"/>
              </a:rPr>
              <a:t> depending on the need. Children will be supervised during their use but staff will not administer inhalers. </a:t>
            </a:r>
          </a:p>
          <a:p>
            <a:endParaRPr lang="en-GB" sz="1600" dirty="0">
              <a:solidFill>
                <a:schemeClr val="tx2"/>
              </a:solidFill>
              <a:latin typeface="Arial" panose="020B0604020202020204" pitchFamily="34" charset="0"/>
              <a:cs typeface="Arial" panose="020B0604020202020204" pitchFamily="34" charset="0"/>
            </a:endParaRPr>
          </a:p>
          <a:p>
            <a:r>
              <a:rPr lang="en-GB" sz="2800" b="1" spc="-5" dirty="0">
                <a:solidFill>
                  <a:srgbClr val="005493"/>
                </a:solidFill>
                <a:latin typeface="Amatic SC" pitchFamily="2" charset="-79"/>
                <a:cs typeface="Amatic SC" pitchFamily="2" charset="-79"/>
              </a:rPr>
              <a:t>Accidents</a:t>
            </a:r>
            <a:r>
              <a:rPr lang="en-GB" sz="1600" spc="-5" dirty="0">
                <a:solidFill>
                  <a:srgbClr val="005493"/>
                </a:solidFill>
                <a:latin typeface="Arial" panose="020B0604020202020204" pitchFamily="34" charset="0"/>
                <a:cs typeface="Arial" panose="020B0604020202020204" pitchFamily="34" charset="0"/>
              </a:rPr>
              <a:t> </a:t>
            </a:r>
            <a:endParaRPr lang="en-GB" sz="1600" dirty="0">
              <a:solidFill>
                <a:schemeClr val="tx2"/>
              </a:solidFill>
              <a:latin typeface="Arial" panose="020B0604020202020204" pitchFamily="34" charset="0"/>
              <a:cs typeface="Arial" panose="020B0604020202020204" pitchFamily="34" charset="0"/>
            </a:endParaRPr>
          </a:p>
          <a:p>
            <a:r>
              <a:rPr lang="en-GB" sz="1600" dirty="0">
                <a:solidFill>
                  <a:schemeClr val="tx2"/>
                </a:solidFill>
                <a:latin typeface="Arial" panose="020B0604020202020204" pitchFamily="34" charset="0"/>
                <a:cs typeface="Arial" panose="020B0604020202020204" pitchFamily="34" charset="0"/>
              </a:rPr>
              <a:t>Every effort is made to keep all our children and staff safe. If an accident does occur, we have members of staff who are qualified in First Aid across the school. If your child needs treatment other than which we can provide at school, we will notify you immediately. It is therefore essential that emergency contact numbers are kept up to date. If the child’s accident results in further treatment then an accident form is completed and submitted to the Vale. </a:t>
            </a:r>
          </a:p>
          <a:p>
            <a:endParaRPr lang="en-GB" sz="1600" dirty="0">
              <a:solidFill>
                <a:schemeClr val="tx2"/>
              </a:solidFill>
              <a:latin typeface="Arial" panose="020B0604020202020204" pitchFamily="34" charset="0"/>
              <a:cs typeface="Arial" panose="020B0604020202020204" pitchFamily="34" charset="0"/>
            </a:endParaRPr>
          </a:p>
          <a:p>
            <a:r>
              <a:rPr lang="en-GB" sz="2800" b="1" spc="-5" dirty="0">
                <a:solidFill>
                  <a:srgbClr val="005493"/>
                </a:solidFill>
                <a:latin typeface="Amatic SC" pitchFamily="2" charset="-79"/>
                <a:cs typeface="Amatic SC" pitchFamily="2" charset="-79"/>
              </a:rPr>
              <a:t>Personal belongings </a:t>
            </a:r>
            <a:endParaRPr lang="en-GB" sz="2800" dirty="0"/>
          </a:p>
          <a:p>
            <a:r>
              <a:rPr lang="en-GB" sz="1600" dirty="0">
                <a:solidFill>
                  <a:schemeClr val="tx2"/>
                </a:solidFill>
                <a:latin typeface="Arial" panose="020B0604020202020204" pitchFamily="34" charset="0"/>
                <a:cs typeface="Arial" panose="020B0604020202020204" pitchFamily="34" charset="0"/>
              </a:rPr>
              <a:t>Children are strongly advised not to bring valuables into school. We cannot take responsibility for any items that are lost, damaged or stolen. If your child is in year 5 or 6 and they need their mobile phone then they need to leave and pick it up from our school office where it will be taken care of during school hours. </a:t>
            </a:r>
          </a:p>
          <a:p>
            <a:pPr>
              <a:lnSpc>
                <a:spcPct val="100000"/>
              </a:lnSpc>
              <a:spcBef>
                <a:spcPts val="30"/>
              </a:spcBef>
            </a:pPr>
            <a:endParaRPr sz="1200" dirty="0">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a:p>
            <a:pPr marL="184150" marR="104775" indent="-171450">
              <a:lnSpc>
                <a:spcPts val="1390"/>
              </a:lnSpc>
              <a:spcBef>
                <a:spcPts val="65"/>
              </a:spcBef>
              <a:buFont typeface="Arial"/>
              <a:buChar char="•"/>
              <a:tabLst>
                <a:tab pos="184150" algn="l"/>
              </a:tabLst>
            </a:pPr>
            <a:endParaRPr lang="en-GB" sz="1200" spc="-5" dirty="0">
              <a:solidFill>
                <a:srgbClr val="005493"/>
              </a:solidFill>
              <a:latin typeface="Comic Neue Angular"/>
              <a:cs typeface="Comic Neue Angular"/>
            </a:endParaRPr>
          </a:p>
        </p:txBody>
      </p:sp>
      <p:pic>
        <p:nvPicPr>
          <p:cNvPr id="8" name="Picture 7" descr="A person and a child sitting on a bed&#10;&#10;Description automatically generated with low confidence">
            <a:extLst>
              <a:ext uri="{FF2B5EF4-FFF2-40B4-BE49-F238E27FC236}">
                <a16:creationId xmlns:a16="http://schemas.microsoft.com/office/drawing/2014/main" id="{E5397062-E351-0E42-A5F4-F8F8200E4A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886700"/>
            <a:ext cx="2057400" cy="2057400"/>
          </a:xfrm>
          <a:prstGeom prst="rect">
            <a:avLst/>
          </a:prstGeom>
          <a:effectLst>
            <a:softEdge rad="217983"/>
          </a:effectLst>
        </p:spPr>
      </p:pic>
    </p:spTree>
    <p:extLst>
      <p:ext uri="{BB962C8B-B14F-4D97-AF65-F5344CB8AC3E}">
        <p14:creationId xmlns:p14="http://schemas.microsoft.com/office/powerpoint/2010/main" val="4192870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0" y="8247888"/>
            <a:ext cx="6858000" cy="1655064"/>
          </a:xfrm>
          <a:prstGeom prst="rect">
            <a:avLst/>
          </a:prstGeom>
        </p:spPr>
      </p:pic>
      <p:sp>
        <p:nvSpPr>
          <p:cNvPr id="4" name="object 4"/>
          <p:cNvSpPr txBox="1"/>
          <p:nvPr/>
        </p:nvSpPr>
        <p:spPr>
          <a:xfrm>
            <a:off x="258134" y="-184699"/>
            <a:ext cx="6341732" cy="6068328"/>
          </a:xfrm>
          <a:prstGeom prst="rect">
            <a:avLst/>
          </a:prstGeom>
        </p:spPr>
        <p:txBody>
          <a:bodyPr vert="horz" wrap="square" lIns="0" tIns="12700" rIns="0" bIns="0" rtlCol="0">
            <a:spAutoFit/>
          </a:bodyPr>
          <a:lstStyle/>
          <a:p>
            <a:pPr>
              <a:lnSpc>
                <a:spcPct val="100000"/>
              </a:lnSpc>
              <a:spcBef>
                <a:spcPts val="50"/>
              </a:spcBef>
            </a:pPr>
            <a:endParaRPr sz="1450" dirty="0">
              <a:latin typeface="Comic Neue Angular"/>
              <a:cs typeface="Comic Neue Angular"/>
            </a:endParaRPr>
          </a:p>
          <a:p>
            <a:pPr algn="ctr">
              <a:lnSpc>
                <a:spcPct val="100000"/>
              </a:lnSpc>
            </a:pPr>
            <a:endParaRPr lang="en-GB" sz="3300" spc="-5" dirty="0">
              <a:solidFill>
                <a:srgbClr val="005493"/>
              </a:solidFill>
              <a:latin typeface="Amatic SC"/>
              <a:cs typeface="Amatic SC"/>
            </a:endParaRPr>
          </a:p>
          <a:p>
            <a:pPr algn="ctr">
              <a:lnSpc>
                <a:spcPct val="100000"/>
              </a:lnSpc>
            </a:pPr>
            <a:r>
              <a:rPr lang="en-GB" sz="3300" spc="-5" dirty="0">
                <a:solidFill>
                  <a:srgbClr val="005493"/>
                </a:solidFill>
                <a:latin typeface="Amatic SC"/>
                <a:cs typeface="Amatic SC"/>
              </a:rPr>
              <a:t>Our</a:t>
            </a:r>
            <a:r>
              <a:rPr lang="en-GB" sz="3300" spc="-25" dirty="0">
                <a:solidFill>
                  <a:srgbClr val="005493"/>
                </a:solidFill>
                <a:latin typeface="Amatic SC"/>
                <a:cs typeface="Amatic SC"/>
              </a:rPr>
              <a:t> </a:t>
            </a:r>
            <a:r>
              <a:rPr lang="en-GB" sz="3300" spc="-5" dirty="0">
                <a:solidFill>
                  <a:srgbClr val="005493"/>
                </a:solidFill>
                <a:latin typeface="Amatic SC"/>
                <a:cs typeface="Amatic SC"/>
              </a:rPr>
              <a:t>Mission</a:t>
            </a:r>
            <a:endParaRPr lang="en-GB" sz="3300" dirty="0">
              <a:latin typeface="Amatic SC"/>
              <a:cs typeface="Amatic SC"/>
            </a:endParaRPr>
          </a:p>
          <a:p>
            <a:pPr algn="ctr">
              <a:lnSpc>
                <a:spcPct val="100000"/>
              </a:lnSpc>
            </a:pPr>
            <a:r>
              <a:rPr spc="-5" dirty="0">
                <a:solidFill>
                  <a:srgbClr val="005493"/>
                </a:solidFill>
                <a:latin typeface="Comic Neue Angular"/>
                <a:cs typeface="Comic Neue Angular"/>
              </a:rPr>
              <a:t>Learning </a:t>
            </a:r>
            <a:r>
              <a:rPr spc="-10" dirty="0">
                <a:solidFill>
                  <a:srgbClr val="005493"/>
                </a:solidFill>
                <a:latin typeface="Comic Neue Angular"/>
                <a:cs typeface="Comic Neue Angular"/>
              </a:rPr>
              <a:t>and </a:t>
            </a:r>
            <a:r>
              <a:rPr spc="-5" dirty="0">
                <a:solidFill>
                  <a:srgbClr val="005493"/>
                </a:solidFill>
                <a:latin typeface="Comic Neue Angular"/>
                <a:cs typeface="Comic Neue Angular"/>
              </a:rPr>
              <a:t>Growing Together,</a:t>
            </a:r>
            <a:r>
              <a:rPr spc="-10" dirty="0">
                <a:solidFill>
                  <a:srgbClr val="005493"/>
                </a:solidFill>
                <a:latin typeface="Comic Neue Angular"/>
                <a:cs typeface="Comic Neue Angular"/>
              </a:rPr>
              <a:t> </a:t>
            </a:r>
            <a:r>
              <a:rPr dirty="0">
                <a:solidFill>
                  <a:srgbClr val="005493"/>
                </a:solidFill>
                <a:latin typeface="Comic Neue Angular"/>
                <a:cs typeface="Comic Neue Angular"/>
              </a:rPr>
              <a:t>Being</a:t>
            </a:r>
            <a:r>
              <a:rPr spc="-5" dirty="0">
                <a:solidFill>
                  <a:srgbClr val="005493"/>
                </a:solidFill>
                <a:latin typeface="Comic Neue Angular"/>
                <a:cs typeface="Comic Neue Angular"/>
              </a:rPr>
              <a:t> </a:t>
            </a:r>
            <a:r>
              <a:rPr dirty="0">
                <a:solidFill>
                  <a:srgbClr val="005493"/>
                </a:solidFill>
                <a:latin typeface="Comic Neue Angular"/>
                <a:cs typeface="Comic Neue Angular"/>
              </a:rPr>
              <a:t>our</a:t>
            </a:r>
            <a:r>
              <a:rPr spc="-10" dirty="0">
                <a:solidFill>
                  <a:srgbClr val="005493"/>
                </a:solidFill>
                <a:latin typeface="Comic Neue Angular"/>
                <a:cs typeface="Comic Neue Angular"/>
              </a:rPr>
              <a:t> </a:t>
            </a:r>
            <a:r>
              <a:rPr dirty="0">
                <a:solidFill>
                  <a:srgbClr val="005493"/>
                </a:solidFill>
                <a:latin typeface="Comic Neue Angular"/>
                <a:cs typeface="Comic Neue Angular"/>
              </a:rPr>
              <a:t>Best </a:t>
            </a:r>
            <a:r>
              <a:rPr spc="-5" dirty="0">
                <a:solidFill>
                  <a:srgbClr val="005493"/>
                </a:solidFill>
                <a:latin typeface="Comic Neue Angular"/>
                <a:cs typeface="Comic Neue Angular"/>
              </a:rPr>
              <a:t>Forever!</a:t>
            </a:r>
            <a:endParaRPr lang="en-GB" spc="-5" dirty="0">
              <a:solidFill>
                <a:srgbClr val="005493"/>
              </a:solidFill>
              <a:latin typeface="Comic Neue Angular"/>
              <a:cs typeface="Comic Neue Angular"/>
            </a:endParaRPr>
          </a:p>
          <a:p>
            <a:pPr algn="ctr"/>
            <a:endParaRPr lang="en-GB" sz="3200" spc="-5" dirty="0">
              <a:solidFill>
                <a:srgbClr val="005493"/>
              </a:solidFill>
              <a:latin typeface="Amatic SC"/>
              <a:cs typeface="Amatic SC"/>
            </a:endParaRPr>
          </a:p>
          <a:p>
            <a:pPr algn="ctr"/>
            <a:r>
              <a:rPr lang="en-GB" sz="3200" spc="-5" dirty="0">
                <a:solidFill>
                  <a:srgbClr val="005493"/>
                </a:solidFill>
                <a:latin typeface="Amatic SC"/>
                <a:cs typeface="Amatic SC"/>
              </a:rPr>
              <a:t>Our</a:t>
            </a:r>
            <a:r>
              <a:rPr lang="en-GB" sz="3200" spc="-25" dirty="0">
                <a:solidFill>
                  <a:srgbClr val="005493"/>
                </a:solidFill>
                <a:latin typeface="Amatic SC"/>
                <a:cs typeface="Amatic SC"/>
              </a:rPr>
              <a:t> </a:t>
            </a:r>
            <a:r>
              <a:rPr lang="en-GB" sz="3200" spc="-5" dirty="0" err="1">
                <a:solidFill>
                  <a:srgbClr val="005493"/>
                </a:solidFill>
                <a:latin typeface="Amatic SC"/>
                <a:cs typeface="Amatic SC"/>
              </a:rPr>
              <a:t>BeHaviours</a:t>
            </a:r>
            <a:endParaRPr lang="en-GB" sz="1600" spc="-5" dirty="0">
              <a:solidFill>
                <a:srgbClr val="005493"/>
              </a:solidFill>
              <a:latin typeface="Comic Neue Angular"/>
              <a:cs typeface="Comic Neue Angular"/>
            </a:endParaRPr>
          </a:p>
          <a:p>
            <a:pPr algn="ctr">
              <a:lnSpc>
                <a:spcPct val="100000"/>
              </a:lnSpc>
            </a:pPr>
            <a:r>
              <a:rPr lang="en-GB" sz="2000" spc="-5" dirty="0">
                <a:solidFill>
                  <a:srgbClr val="005493"/>
                </a:solidFill>
                <a:latin typeface="Comic Neue Angular"/>
                <a:cs typeface="Comic Neue Angular"/>
              </a:rPr>
              <a:t>Be Safe </a:t>
            </a:r>
          </a:p>
          <a:p>
            <a:pPr algn="ctr">
              <a:lnSpc>
                <a:spcPct val="100000"/>
              </a:lnSpc>
            </a:pPr>
            <a:r>
              <a:rPr lang="en-GB" sz="2000" spc="-5" dirty="0">
                <a:solidFill>
                  <a:srgbClr val="005493"/>
                </a:solidFill>
                <a:latin typeface="Comic Neue Angular"/>
                <a:cs typeface="Comic Neue Angular"/>
              </a:rPr>
              <a:t>Be Respectful </a:t>
            </a:r>
          </a:p>
          <a:p>
            <a:pPr algn="ctr">
              <a:lnSpc>
                <a:spcPct val="100000"/>
              </a:lnSpc>
            </a:pPr>
            <a:r>
              <a:rPr lang="en-GB" sz="2000" spc="-5" dirty="0">
                <a:solidFill>
                  <a:srgbClr val="005493"/>
                </a:solidFill>
                <a:latin typeface="Comic Neue Angular"/>
                <a:cs typeface="Comic Neue Angular"/>
              </a:rPr>
              <a:t>Be the Best you can be</a:t>
            </a:r>
          </a:p>
          <a:p>
            <a:pPr algn="ctr">
              <a:lnSpc>
                <a:spcPct val="100000"/>
              </a:lnSpc>
            </a:pPr>
            <a:r>
              <a:rPr lang="en-GB" sz="2000" spc="-5" dirty="0">
                <a:solidFill>
                  <a:srgbClr val="005493"/>
                </a:solidFill>
                <a:latin typeface="Comic Neue Angular"/>
                <a:cs typeface="Comic Neue Angular"/>
              </a:rPr>
              <a:t>Be kind! </a:t>
            </a:r>
            <a:endParaRPr lang="en-GB" sz="2000" dirty="0">
              <a:solidFill>
                <a:srgbClr val="005493"/>
              </a:solidFill>
              <a:latin typeface="Comic Neue Angular"/>
              <a:cs typeface="Comic Neue Angular"/>
            </a:endParaRPr>
          </a:p>
          <a:p>
            <a:pPr algn="ctr">
              <a:spcBef>
                <a:spcPts val="3015"/>
              </a:spcBef>
            </a:pPr>
            <a:endParaRPr lang="en-GB" sz="3200" spc="-5" dirty="0">
              <a:solidFill>
                <a:srgbClr val="005493"/>
              </a:solidFill>
              <a:latin typeface="Amatic SC"/>
              <a:cs typeface="Amatic SC"/>
            </a:endParaRPr>
          </a:p>
          <a:p>
            <a:pPr algn="ctr">
              <a:spcBef>
                <a:spcPts val="3015"/>
              </a:spcBef>
            </a:pPr>
            <a:endParaRPr lang="en-GB" sz="3200" dirty="0">
              <a:latin typeface="Amatic SC"/>
              <a:cs typeface="Amatic SC"/>
            </a:endParaRPr>
          </a:p>
          <a:p>
            <a:pPr algn="ctr">
              <a:lnSpc>
                <a:spcPct val="100000"/>
              </a:lnSpc>
              <a:spcBef>
                <a:spcPts val="3015"/>
              </a:spcBef>
            </a:pPr>
            <a:endParaRPr sz="1200" dirty="0">
              <a:latin typeface="Comic Neue Angular"/>
              <a:cs typeface="Comic Neue Angular"/>
            </a:endParaRPr>
          </a:p>
        </p:txBody>
      </p:sp>
      <p:grpSp>
        <p:nvGrpSpPr>
          <p:cNvPr id="5" name="object 5"/>
          <p:cNvGrpSpPr/>
          <p:nvPr/>
        </p:nvGrpSpPr>
        <p:grpSpPr>
          <a:xfrm>
            <a:off x="71054" y="1616779"/>
            <a:ext cx="2121409" cy="3516358"/>
            <a:chOff x="12191" y="2283229"/>
            <a:chExt cx="1432560" cy="2825750"/>
          </a:xfrm>
        </p:grpSpPr>
        <p:pic>
          <p:nvPicPr>
            <p:cNvPr id="6" name="object 6"/>
            <p:cNvPicPr/>
            <p:nvPr/>
          </p:nvPicPr>
          <p:blipFill>
            <a:blip r:embed="rId3" cstate="print"/>
            <a:stretch>
              <a:fillRect/>
            </a:stretch>
          </p:blipFill>
          <p:spPr>
            <a:xfrm>
              <a:off x="12191" y="3675888"/>
              <a:ext cx="1432560" cy="1432560"/>
            </a:xfrm>
            <a:prstGeom prst="rect">
              <a:avLst/>
            </a:prstGeom>
          </p:spPr>
        </p:pic>
        <p:sp>
          <p:nvSpPr>
            <p:cNvPr id="7" name="object 7"/>
            <p:cNvSpPr/>
            <p:nvPr/>
          </p:nvSpPr>
          <p:spPr>
            <a:xfrm>
              <a:off x="26629" y="2283229"/>
              <a:ext cx="1403350" cy="1403350"/>
            </a:xfrm>
            <a:custGeom>
              <a:avLst/>
              <a:gdLst/>
              <a:ahLst/>
              <a:cxnLst/>
              <a:rect l="l" t="t" r="r" b="b"/>
              <a:pathLst>
                <a:path w="1403350" h="1403350">
                  <a:moveTo>
                    <a:pt x="1007785" y="0"/>
                  </a:moveTo>
                  <a:lnTo>
                    <a:pt x="968872" y="4928"/>
                  </a:lnTo>
                  <a:lnTo>
                    <a:pt x="66968" y="309014"/>
                  </a:lnTo>
                  <a:lnTo>
                    <a:pt x="33016" y="328653"/>
                  </a:lnTo>
                  <a:lnTo>
                    <a:pt x="0" y="395257"/>
                  </a:lnTo>
                  <a:lnTo>
                    <a:pt x="4928" y="434169"/>
                  </a:lnTo>
                  <a:lnTo>
                    <a:pt x="309014" y="1336074"/>
                  </a:lnTo>
                  <a:lnTo>
                    <a:pt x="328653" y="1370026"/>
                  </a:lnTo>
                  <a:lnTo>
                    <a:pt x="358743" y="1393014"/>
                  </a:lnTo>
                  <a:lnTo>
                    <a:pt x="395257" y="1403042"/>
                  </a:lnTo>
                  <a:lnTo>
                    <a:pt x="434169" y="1398114"/>
                  </a:lnTo>
                  <a:lnTo>
                    <a:pt x="1336074" y="1094028"/>
                  </a:lnTo>
                  <a:lnTo>
                    <a:pt x="1370027" y="1074389"/>
                  </a:lnTo>
                  <a:lnTo>
                    <a:pt x="1393015" y="1044299"/>
                  </a:lnTo>
                  <a:lnTo>
                    <a:pt x="1403042" y="1007785"/>
                  </a:lnTo>
                  <a:lnTo>
                    <a:pt x="1398114" y="968872"/>
                  </a:lnTo>
                  <a:lnTo>
                    <a:pt x="1094028" y="66968"/>
                  </a:lnTo>
                  <a:lnTo>
                    <a:pt x="1074389" y="33015"/>
                  </a:lnTo>
                  <a:lnTo>
                    <a:pt x="1044299" y="10027"/>
                  </a:lnTo>
                  <a:lnTo>
                    <a:pt x="1007785" y="0"/>
                  </a:lnTo>
                  <a:close/>
                </a:path>
              </a:pathLst>
            </a:custGeom>
            <a:solidFill>
              <a:srgbClr val="EDEDED"/>
            </a:solidFill>
          </p:spPr>
          <p:txBody>
            <a:bodyPr wrap="square" lIns="0" tIns="0" rIns="0" bIns="0" rtlCol="0"/>
            <a:lstStyle/>
            <a:p>
              <a:endParaRPr/>
            </a:p>
          </p:txBody>
        </p:sp>
        <p:pic>
          <p:nvPicPr>
            <p:cNvPr id="8" name="object 8"/>
            <p:cNvPicPr/>
            <p:nvPr/>
          </p:nvPicPr>
          <p:blipFill>
            <a:blip r:embed="rId4" cstate="print"/>
            <a:stretch>
              <a:fillRect/>
            </a:stretch>
          </p:blipFill>
          <p:spPr>
            <a:xfrm>
              <a:off x="26629" y="2623800"/>
              <a:ext cx="340572" cy="1062470"/>
            </a:xfrm>
            <a:prstGeom prst="rect">
              <a:avLst/>
            </a:prstGeom>
          </p:spPr>
        </p:pic>
        <p:pic>
          <p:nvPicPr>
            <p:cNvPr id="9" name="object 9"/>
            <p:cNvPicPr/>
            <p:nvPr/>
          </p:nvPicPr>
          <p:blipFill>
            <a:blip r:embed="rId5" cstate="print"/>
            <a:stretch>
              <a:fillRect/>
            </a:stretch>
          </p:blipFill>
          <p:spPr>
            <a:xfrm>
              <a:off x="26629" y="2283229"/>
              <a:ext cx="1062470" cy="340571"/>
            </a:xfrm>
            <a:prstGeom prst="rect">
              <a:avLst/>
            </a:prstGeom>
          </p:spPr>
        </p:pic>
        <p:pic>
          <p:nvPicPr>
            <p:cNvPr id="10" name="object 10"/>
            <p:cNvPicPr/>
            <p:nvPr/>
          </p:nvPicPr>
          <p:blipFill>
            <a:blip r:embed="rId6" cstate="print"/>
            <a:stretch>
              <a:fillRect/>
            </a:stretch>
          </p:blipFill>
          <p:spPr>
            <a:xfrm>
              <a:off x="26629" y="2283229"/>
              <a:ext cx="1403042" cy="1403042"/>
            </a:xfrm>
            <a:prstGeom prst="rect">
              <a:avLst/>
            </a:prstGeom>
          </p:spPr>
        </p:pic>
        <p:pic>
          <p:nvPicPr>
            <p:cNvPr id="11" name="object 11"/>
            <p:cNvPicPr/>
            <p:nvPr/>
          </p:nvPicPr>
          <p:blipFill>
            <a:blip r:embed="rId7" cstate="print"/>
            <a:stretch>
              <a:fillRect/>
            </a:stretch>
          </p:blipFill>
          <p:spPr>
            <a:xfrm>
              <a:off x="367201" y="3345699"/>
              <a:ext cx="1062470" cy="340572"/>
            </a:xfrm>
            <a:prstGeom prst="rect">
              <a:avLst/>
            </a:prstGeom>
          </p:spPr>
        </p:pic>
        <p:pic>
          <p:nvPicPr>
            <p:cNvPr id="12" name="object 12"/>
            <p:cNvPicPr/>
            <p:nvPr/>
          </p:nvPicPr>
          <p:blipFill>
            <a:blip r:embed="rId8" cstate="print"/>
            <a:stretch>
              <a:fillRect/>
            </a:stretch>
          </p:blipFill>
          <p:spPr>
            <a:xfrm>
              <a:off x="1089100" y="2283229"/>
              <a:ext cx="340571" cy="1062470"/>
            </a:xfrm>
            <a:prstGeom prst="rect">
              <a:avLst/>
            </a:prstGeom>
          </p:spPr>
        </p:pic>
      </p:grpSp>
      <p:sp>
        <p:nvSpPr>
          <p:cNvPr id="13" name="object 13"/>
          <p:cNvSpPr txBox="1"/>
          <p:nvPr/>
        </p:nvSpPr>
        <p:spPr>
          <a:xfrm>
            <a:off x="106997" y="3543099"/>
            <a:ext cx="6644005" cy="4770280"/>
          </a:xfrm>
          <a:prstGeom prst="rect">
            <a:avLst/>
          </a:prstGeom>
        </p:spPr>
        <p:txBody>
          <a:bodyPr vert="horz" wrap="square" lIns="0" tIns="12700" rIns="0" bIns="0" rtlCol="0">
            <a:spAutoFit/>
          </a:bodyPr>
          <a:lstStyle/>
          <a:p>
            <a:pPr algn="ctr">
              <a:lnSpc>
                <a:spcPct val="100000"/>
              </a:lnSpc>
              <a:spcBef>
                <a:spcPts val="100"/>
              </a:spcBef>
            </a:pPr>
            <a:endParaRPr lang="en-GB" sz="3300" spc="-5" dirty="0">
              <a:solidFill>
                <a:srgbClr val="005493"/>
              </a:solidFill>
              <a:latin typeface="Amatic SC"/>
              <a:cs typeface="Amatic SC"/>
            </a:endParaRPr>
          </a:p>
          <a:p>
            <a:pPr algn="ctr">
              <a:lnSpc>
                <a:spcPct val="100000"/>
              </a:lnSpc>
              <a:spcBef>
                <a:spcPts val="100"/>
              </a:spcBef>
            </a:pPr>
            <a:r>
              <a:rPr sz="3300" spc="-5" dirty="0">
                <a:solidFill>
                  <a:srgbClr val="005493"/>
                </a:solidFill>
                <a:latin typeface="Amatic SC"/>
                <a:cs typeface="Amatic SC"/>
              </a:rPr>
              <a:t>Our</a:t>
            </a:r>
            <a:r>
              <a:rPr sz="3300" spc="-35" dirty="0">
                <a:solidFill>
                  <a:srgbClr val="005493"/>
                </a:solidFill>
                <a:latin typeface="Amatic SC"/>
                <a:cs typeface="Amatic SC"/>
              </a:rPr>
              <a:t> </a:t>
            </a:r>
            <a:r>
              <a:rPr lang="en-GB" sz="3300" spc="-5" dirty="0">
                <a:solidFill>
                  <a:srgbClr val="005493"/>
                </a:solidFill>
                <a:latin typeface="Amatic SC"/>
                <a:cs typeface="Amatic SC"/>
              </a:rPr>
              <a:t>actions</a:t>
            </a:r>
            <a:r>
              <a:rPr sz="3300" spc="-5" dirty="0">
                <a:solidFill>
                  <a:srgbClr val="005493"/>
                </a:solidFill>
                <a:latin typeface="Amatic SC"/>
                <a:cs typeface="Amatic SC"/>
              </a:rPr>
              <a:t>:</a:t>
            </a:r>
            <a:endParaRPr sz="3300" dirty="0">
              <a:latin typeface="Amatic SC"/>
              <a:cs typeface="Amatic SC"/>
            </a:endParaRPr>
          </a:p>
          <a:p>
            <a:pPr marL="203835" marR="196215" algn="ctr">
              <a:lnSpc>
                <a:spcPts val="1390"/>
              </a:lnSpc>
              <a:spcBef>
                <a:spcPts val="1635"/>
              </a:spcBef>
            </a:pPr>
            <a:r>
              <a:rPr sz="1600" b="1" spc="-5" dirty="0">
                <a:solidFill>
                  <a:srgbClr val="005493"/>
                </a:solidFill>
                <a:latin typeface="Comic Neue Angular"/>
                <a:cs typeface="Comic Neue Angular"/>
              </a:rPr>
              <a:t>Ready</a:t>
            </a:r>
            <a:r>
              <a:rPr sz="1600" b="1" spc="5" dirty="0">
                <a:solidFill>
                  <a:srgbClr val="005493"/>
                </a:solidFill>
                <a:latin typeface="Comic Neue Angular"/>
                <a:cs typeface="Comic Neue Angular"/>
              </a:rPr>
              <a:t> </a:t>
            </a:r>
            <a:r>
              <a:rPr sz="1600" b="1" dirty="0">
                <a:solidFill>
                  <a:srgbClr val="005493"/>
                </a:solidFill>
                <a:latin typeface="Comic Neue Angular"/>
                <a:cs typeface="Comic Neue Angular"/>
              </a:rPr>
              <a:t>to </a:t>
            </a:r>
            <a:r>
              <a:rPr sz="1600" b="1" spc="-5" dirty="0">
                <a:solidFill>
                  <a:srgbClr val="005493"/>
                </a:solidFill>
                <a:latin typeface="Comic Neue Angular"/>
                <a:cs typeface="Comic Neue Angular"/>
              </a:rPr>
              <a:t>Learn</a:t>
            </a:r>
            <a:r>
              <a:rPr sz="1600" b="1" dirty="0">
                <a:solidFill>
                  <a:srgbClr val="005493"/>
                </a:solidFill>
                <a:latin typeface="Comic Neue Angular"/>
                <a:cs typeface="Comic Neue Angular"/>
              </a:rPr>
              <a:t> </a:t>
            </a:r>
            <a:r>
              <a:rPr sz="1600" dirty="0">
                <a:solidFill>
                  <a:srgbClr val="005493"/>
                </a:solidFill>
                <a:latin typeface="Comic Neue Angular"/>
                <a:cs typeface="Comic Neue Angular"/>
              </a:rPr>
              <a:t>–</a:t>
            </a:r>
            <a:r>
              <a:rPr sz="1600" spc="5" dirty="0">
                <a:solidFill>
                  <a:srgbClr val="005493"/>
                </a:solidFill>
                <a:latin typeface="Comic Neue Angular"/>
                <a:cs typeface="Comic Neue Angular"/>
              </a:rPr>
              <a:t> </a:t>
            </a:r>
            <a:r>
              <a:rPr sz="1600" dirty="0">
                <a:solidFill>
                  <a:srgbClr val="005493"/>
                </a:solidFill>
                <a:latin typeface="Comic Neue Angular"/>
                <a:cs typeface="Comic Neue Angular"/>
              </a:rPr>
              <a:t>I</a:t>
            </a:r>
            <a:r>
              <a:rPr sz="1600" spc="5" dirty="0">
                <a:solidFill>
                  <a:srgbClr val="005493"/>
                </a:solidFill>
                <a:latin typeface="Comic Neue Angular"/>
                <a:cs typeface="Comic Neue Angular"/>
              </a:rPr>
              <a:t> </a:t>
            </a:r>
            <a:r>
              <a:rPr sz="1600" spc="-5" dirty="0">
                <a:solidFill>
                  <a:srgbClr val="005493"/>
                </a:solidFill>
                <a:latin typeface="Comic Neue Angular"/>
                <a:cs typeface="Comic Neue Angular"/>
              </a:rPr>
              <a:t>can</a:t>
            </a:r>
            <a:r>
              <a:rPr sz="1600" dirty="0">
                <a:solidFill>
                  <a:srgbClr val="005493"/>
                </a:solidFill>
                <a:latin typeface="Comic Neue Angular"/>
                <a:cs typeface="Comic Neue Angular"/>
              </a:rPr>
              <a:t> </a:t>
            </a:r>
            <a:r>
              <a:rPr sz="1600" spc="-5" dirty="0">
                <a:solidFill>
                  <a:srgbClr val="005493"/>
                </a:solidFill>
                <a:latin typeface="Comic Neue Angular"/>
                <a:cs typeface="Comic Neue Angular"/>
              </a:rPr>
              <a:t>always</a:t>
            </a:r>
            <a:r>
              <a:rPr sz="1600" spc="5" dirty="0">
                <a:solidFill>
                  <a:srgbClr val="005493"/>
                </a:solidFill>
                <a:latin typeface="Comic Neue Angular"/>
                <a:cs typeface="Comic Neue Angular"/>
              </a:rPr>
              <a:t> </a:t>
            </a:r>
            <a:r>
              <a:rPr sz="1600" dirty="0">
                <a:solidFill>
                  <a:srgbClr val="005493"/>
                </a:solidFill>
                <a:latin typeface="Comic Neue Angular"/>
                <a:cs typeface="Comic Neue Angular"/>
              </a:rPr>
              <a:t>be</a:t>
            </a:r>
            <a:r>
              <a:rPr sz="1600" spc="10" dirty="0">
                <a:solidFill>
                  <a:srgbClr val="005493"/>
                </a:solidFill>
                <a:latin typeface="Comic Neue Angular"/>
                <a:cs typeface="Comic Neue Angular"/>
              </a:rPr>
              <a:t> </a:t>
            </a:r>
            <a:r>
              <a:rPr sz="1600" spc="-5" dirty="0">
                <a:solidFill>
                  <a:srgbClr val="005493"/>
                </a:solidFill>
                <a:latin typeface="Comic Neue Angular"/>
                <a:cs typeface="Comic Neue Angular"/>
              </a:rPr>
              <a:t>committed</a:t>
            </a:r>
            <a:r>
              <a:rPr sz="1600" dirty="0">
                <a:solidFill>
                  <a:srgbClr val="005493"/>
                </a:solidFill>
                <a:latin typeface="Comic Neue Angular"/>
                <a:cs typeface="Comic Neue Angular"/>
              </a:rPr>
              <a:t> to </a:t>
            </a:r>
            <a:r>
              <a:rPr sz="1600" spc="-5" dirty="0">
                <a:solidFill>
                  <a:srgbClr val="005493"/>
                </a:solidFill>
                <a:latin typeface="Comic Neue Angular"/>
                <a:cs typeface="Comic Neue Angular"/>
              </a:rPr>
              <a:t>knowing</a:t>
            </a:r>
            <a:r>
              <a:rPr sz="1600" spc="10" dirty="0">
                <a:solidFill>
                  <a:srgbClr val="005493"/>
                </a:solidFill>
                <a:latin typeface="Comic Neue Angular"/>
                <a:cs typeface="Comic Neue Angular"/>
              </a:rPr>
              <a:t> </a:t>
            </a:r>
            <a:r>
              <a:rPr sz="1600" spc="-5" dirty="0">
                <a:solidFill>
                  <a:srgbClr val="005493"/>
                </a:solidFill>
                <a:latin typeface="Comic Neue Angular"/>
                <a:cs typeface="Comic Neue Angular"/>
              </a:rPr>
              <a:t>how</a:t>
            </a:r>
            <a:r>
              <a:rPr sz="1600" spc="10" dirty="0">
                <a:solidFill>
                  <a:srgbClr val="005493"/>
                </a:solidFill>
                <a:latin typeface="Comic Neue Angular"/>
                <a:cs typeface="Comic Neue Angular"/>
              </a:rPr>
              <a:t> </a:t>
            </a:r>
            <a:r>
              <a:rPr sz="1600" dirty="0">
                <a:solidFill>
                  <a:srgbClr val="005493"/>
                </a:solidFill>
                <a:latin typeface="Comic Neue Angular"/>
                <a:cs typeface="Comic Neue Angular"/>
              </a:rPr>
              <a:t>to be</a:t>
            </a:r>
            <a:r>
              <a:rPr sz="1600" spc="10" dirty="0">
                <a:solidFill>
                  <a:srgbClr val="005493"/>
                </a:solidFill>
                <a:latin typeface="Comic Neue Angular"/>
                <a:cs typeface="Comic Neue Angular"/>
              </a:rPr>
              <a:t> </a:t>
            </a:r>
            <a:r>
              <a:rPr sz="1600" spc="-5" dirty="0">
                <a:solidFill>
                  <a:srgbClr val="005493"/>
                </a:solidFill>
                <a:latin typeface="Comic Neue Angular"/>
                <a:cs typeface="Comic Neue Angular"/>
              </a:rPr>
              <a:t>Self-regulated,</a:t>
            </a:r>
            <a:r>
              <a:rPr sz="1600" dirty="0">
                <a:solidFill>
                  <a:srgbClr val="005493"/>
                </a:solidFill>
                <a:latin typeface="Comic Neue Angular"/>
                <a:cs typeface="Comic Neue Angular"/>
              </a:rPr>
              <a:t> </a:t>
            </a:r>
            <a:r>
              <a:rPr sz="1600" spc="-5" dirty="0">
                <a:solidFill>
                  <a:srgbClr val="005493"/>
                </a:solidFill>
                <a:latin typeface="Comic Neue Angular"/>
                <a:cs typeface="Comic Neue Angular"/>
              </a:rPr>
              <a:t>equipped, </a:t>
            </a:r>
            <a:r>
              <a:rPr sz="1600" spc="-380" dirty="0">
                <a:solidFill>
                  <a:srgbClr val="005493"/>
                </a:solidFill>
                <a:latin typeface="Comic Neue Angular"/>
                <a:cs typeface="Comic Neue Angular"/>
              </a:rPr>
              <a:t> </a:t>
            </a:r>
            <a:r>
              <a:rPr sz="1600" spc="-5" dirty="0">
                <a:solidFill>
                  <a:srgbClr val="005493"/>
                </a:solidFill>
                <a:latin typeface="Comic Neue Angular"/>
                <a:cs typeface="Comic Neue Angular"/>
              </a:rPr>
              <a:t>determined,</a:t>
            </a:r>
            <a:r>
              <a:rPr sz="1600" spc="-10" dirty="0">
                <a:solidFill>
                  <a:srgbClr val="005493"/>
                </a:solidFill>
                <a:latin typeface="Comic Neue Angular"/>
                <a:cs typeface="Comic Neue Angular"/>
              </a:rPr>
              <a:t> </a:t>
            </a:r>
            <a:r>
              <a:rPr sz="1600" spc="-5" dirty="0">
                <a:solidFill>
                  <a:srgbClr val="005493"/>
                </a:solidFill>
                <a:latin typeface="Comic Neue Angular"/>
                <a:cs typeface="Comic Neue Angular"/>
              </a:rPr>
              <a:t>and ready</a:t>
            </a:r>
            <a:r>
              <a:rPr sz="1600" dirty="0">
                <a:solidFill>
                  <a:srgbClr val="005493"/>
                </a:solidFill>
                <a:latin typeface="Comic Neue Angular"/>
                <a:cs typeface="Comic Neue Angular"/>
              </a:rPr>
              <a:t> to</a:t>
            </a:r>
            <a:r>
              <a:rPr sz="1600" spc="-5" dirty="0">
                <a:solidFill>
                  <a:srgbClr val="005493"/>
                </a:solidFill>
                <a:latin typeface="Comic Neue Angular"/>
                <a:cs typeface="Comic Neue Angular"/>
              </a:rPr>
              <a:t> say</a:t>
            </a:r>
            <a:r>
              <a:rPr sz="1600" dirty="0">
                <a:solidFill>
                  <a:srgbClr val="005493"/>
                </a:solidFill>
                <a:latin typeface="Comic Neue Angular"/>
                <a:cs typeface="Comic Neue Angular"/>
              </a:rPr>
              <a:t> </a:t>
            </a:r>
            <a:r>
              <a:rPr sz="1600" spc="-5" dirty="0">
                <a:solidFill>
                  <a:srgbClr val="005493"/>
                </a:solidFill>
                <a:latin typeface="Comic Neue Angular"/>
                <a:cs typeface="Comic Neue Angular"/>
              </a:rPr>
              <a:t>‘Yes!’ </a:t>
            </a:r>
            <a:r>
              <a:rPr sz="1600" dirty="0">
                <a:solidFill>
                  <a:srgbClr val="005493"/>
                </a:solidFill>
                <a:latin typeface="Comic Neue Angular"/>
                <a:cs typeface="Comic Neue Angular"/>
              </a:rPr>
              <a:t>to</a:t>
            </a:r>
            <a:r>
              <a:rPr sz="1600" spc="-5" dirty="0">
                <a:solidFill>
                  <a:srgbClr val="005493"/>
                </a:solidFill>
                <a:latin typeface="Comic Neue Angular"/>
                <a:cs typeface="Comic Neue Angular"/>
              </a:rPr>
              <a:t> great</a:t>
            </a:r>
            <a:r>
              <a:rPr sz="1600" spc="5" dirty="0">
                <a:solidFill>
                  <a:srgbClr val="005493"/>
                </a:solidFill>
                <a:latin typeface="Comic Neue Angular"/>
                <a:cs typeface="Comic Neue Angular"/>
              </a:rPr>
              <a:t> </a:t>
            </a:r>
            <a:r>
              <a:rPr sz="1600" spc="-5" dirty="0">
                <a:solidFill>
                  <a:srgbClr val="005493"/>
                </a:solidFill>
                <a:latin typeface="Comic Neue Angular"/>
                <a:cs typeface="Comic Neue Angular"/>
              </a:rPr>
              <a:t>learning </a:t>
            </a:r>
            <a:r>
              <a:rPr sz="1600" dirty="0">
                <a:solidFill>
                  <a:srgbClr val="005493"/>
                </a:solidFill>
                <a:latin typeface="Comic Neue Angular"/>
                <a:cs typeface="Comic Neue Angular"/>
              </a:rPr>
              <a:t>experiences </a:t>
            </a:r>
            <a:r>
              <a:rPr sz="1600" spc="-5" dirty="0">
                <a:solidFill>
                  <a:srgbClr val="005493"/>
                </a:solidFill>
                <a:latin typeface="Comic Neue Angular"/>
                <a:cs typeface="Comic Neue Angular"/>
              </a:rPr>
              <a:t>on </a:t>
            </a:r>
            <a:r>
              <a:rPr sz="1600" dirty="0">
                <a:solidFill>
                  <a:srgbClr val="005493"/>
                </a:solidFill>
                <a:latin typeface="Comic Neue Angular"/>
                <a:cs typeface="Comic Neue Angular"/>
              </a:rPr>
              <a:t>offer</a:t>
            </a:r>
            <a:r>
              <a:rPr sz="1600" spc="-5" dirty="0">
                <a:solidFill>
                  <a:srgbClr val="005493"/>
                </a:solidFill>
                <a:latin typeface="Comic Neue Angular"/>
                <a:cs typeface="Comic Neue Angular"/>
              </a:rPr>
              <a:t> </a:t>
            </a:r>
            <a:r>
              <a:rPr sz="1600" dirty="0">
                <a:solidFill>
                  <a:srgbClr val="005493"/>
                </a:solidFill>
                <a:latin typeface="Comic Neue Angular"/>
                <a:cs typeface="Comic Neue Angular"/>
              </a:rPr>
              <a:t>every </a:t>
            </a:r>
            <a:r>
              <a:rPr sz="1600" spc="-5" dirty="0">
                <a:solidFill>
                  <a:srgbClr val="005493"/>
                </a:solidFill>
                <a:latin typeface="Comic Neue Angular"/>
                <a:cs typeface="Comic Neue Angular"/>
              </a:rPr>
              <a:t>day!</a:t>
            </a:r>
            <a:endParaRPr sz="1600" dirty="0">
              <a:latin typeface="Comic Neue Angular"/>
              <a:cs typeface="Comic Neue Angular"/>
            </a:endParaRPr>
          </a:p>
          <a:p>
            <a:pPr>
              <a:lnSpc>
                <a:spcPct val="100000"/>
              </a:lnSpc>
            </a:pPr>
            <a:endParaRPr sz="1600" dirty="0">
              <a:latin typeface="Comic Neue Angular"/>
              <a:cs typeface="Comic Neue Angular"/>
            </a:endParaRPr>
          </a:p>
          <a:p>
            <a:pPr marL="12065" marR="5080" algn="ctr">
              <a:lnSpc>
                <a:spcPts val="1390"/>
              </a:lnSpc>
            </a:pPr>
            <a:r>
              <a:rPr sz="1600" b="1" spc="-5" dirty="0">
                <a:solidFill>
                  <a:srgbClr val="005493"/>
                </a:solidFill>
                <a:latin typeface="Comic Neue Angular"/>
                <a:cs typeface="Comic Neue Angular"/>
              </a:rPr>
              <a:t>Resourceful</a:t>
            </a:r>
            <a:r>
              <a:rPr sz="1600" b="1" spc="5" dirty="0">
                <a:solidFill>
                  <a:srgbClr val="005493"/>
                </a:solidFill>
                <a:latin typeface="Comic Neue Angular"/>
                <a:cs typeface="Comic Neue Angular"/>
              </a:rPr>
              <a:t> </a:t>
            </a:r>
            <a:r>
              <a:rPr sz="1600" dirty="0">
                <a:solidFill>
                  <a:srgbClr val="005493"/>
                </a:solidFill>
                <a:latin typeface="Comic Neue Angular"/>
                <a:cs typeface="Comic Neue Angular"/>
              </a:rPr>
              <a:t>–</a:t>
            </a:r>
            <a:r>
              <a:rPr sz="1600" spc="5" dirty="0">
                <a:solidFill>
                  <a:srgbClr val="005493"/>
                </a:solidFill>
                <a:latin typeface="Comic Neue Angular"/>
                <a:cs typeface="Comic Neue Angular"/>
              </a:rPr>
              <a:t> </a:t>
            </a:r>
            <a:r>
              <a:rPr sz="1600" dirty="0">
                <a:solidFill>
                  <a:srgbClr val="005493"/>
                </a:solidFill>
                <a:latin typeface="Comic Neue Angular"/>
                <a:cs typeface="Comic Neue Angular"/>
              </a:rPr>
              <a:t>I</a:t>
            </a:r>
            <a:r>
              <a:rPr sz="1600" spc="5" dirty="0">
                <a:solidFill>
                  <a:srgbClr val="005493"/>
                </a:solidFill>
                <a:latin typeface="Comic Neue Angular"/>
                <a:cs typeface="Comic Neue Angular"/>
              </a:rPr>
              <a:t> </a:t>
            </a:r>
            <a:r>
              <a:rPr sz="1600" spc="-5" dirty="0">
                <a:solidFill>
                  <a:srgbClr val="005493"/>
                </a:solidFill>
                <a:latin typeface="Comic Neue Angular"/>
                <a:cs typeface="Comic Neue Angular"/>
              </a:rPr>
              <a:t>can</a:t>
            </a:r>
            <a:r>
              <a:rPr sz="1600" dirty="0">
                <a:solidFill>
                  <a:srgbClr val="005493"/>
                </a:solidFill>
                <a:latin typeface="Comic Neue Angular"/>
                <a:cs typeface="Comic Neue Angular"/>
              </a:rPr>
              <a:t> </a:t>
            </a:r>
            <a:r>
              <a:rPr sz="1600" spc="-5" dirty="0">
                <a:solidFill>
                  <a:srgbClr val="005493"/>
                </a:solidFill>
                <a:latin typeface="Comic Neue Angular"/>
                <a:cs typeface="Comic Neue Angular"/>
              </a:rPr>
              <a:t>have</a:t>
            </a:r>
            <a:r>
              <a:rPr sz="1600" spc="10" dirty="0">
                <a:solidFill>
                  <a:srgbClr val="005493"/>
                </a:solidFill>
                <a:latin typeface="Comic Neue Angular"/>
                <a:cs typeface="Comic Neue Angular"/>
              </a:rPr>
              <a:t> </a:t>
            </a:r>
            <a:r>
              <a:rPr sz="1600" spc="-5" dirty="0">
                <a:solidFill>
                  <a:srgbClr val="005493"/>
                </a:solidFill>
                <a:latin typeface="Comic Neue Angular"/>
                <a:cs typeface="Comic Neue Angular"/>
              </a:rPr>
              <a:t>lots</a:t>
            </a:r>
            <a:r>
              <a:rPr sz="1600" spc="5" dirty="0">
                <a:solidFill>
                  <a:srgbClr val="005493"/>
                </a:solidFill>
                <a:latin typeface="Comic Neue Angular"/>
                <a:cs typeface="Comic Neue Angular"/>
              </a:rPr>
              <a:t> </a:t>
            </a:r>
            <a:r>
              <a:rPr sz="1600" spc="-5" dirty="0">
                <a:solidFill>
                  <a:srgbClr val="005493"/>
                </a:solidFill>
                <a:latin typeface="Comic Neue Angular"/>
                <a:cs typeface="Comic Neue Angular"/>
              </a:rPr>
              <a:t>of</a:t>
            </a:r>
            <a:r>
              <a:rPr sz="1600" spc="10" dirty="0">
                <a:solidFill>
                  <a:srgbClr val="005493"/>
                </a:solidFill>
                <a:latin typeface="Comic Neue Angular"/>
                <a:cs typeface="Comic Neue Angular"/>
              </a:rPr>
              <a:t> </a:t>
            </a:r>
            <a:r>
              <a:rPr sz="1600" spc="-5" dirty="0">
                <a:solidFill>
                  <a:srgbClr val="005493"/>
                </a:solidFill>
                <a:latin typeface="Comic Neue Angular"/>
                <a:cs typeface="Comic Neue Angular"/>
              </a:rPr>
              <a:t>fantastic</a:t>
            </a:r>
            <a:r>
              <a:rPr sz="1600" spc="5" dirty="0">
                <a:solidFill>
                  <a:srgbClr val="005493"/>
                </a:solidFill>
                <a:latin typeface="Comic Neue Angular"/>
                <a:cs typeface="Comic Neue Angular"/>
              </a:rPr>
              <a:t> </a:t>
            </a:r>
            <a:r>
              <a:rPr sz="1600" spc="-5" dirty="0">
                <a:solidFill>
                  <a:srgbClr val="005493"/>
                </a:solidFill>
                <a:latin typeface="Comic Neue Angular"/>
                <a:cs typeface="Comic Neue Angular"/>
              </a:rPr>
              <a:t>ideas</a:t>
            </a:r>
            <a:r>
              <a:rPr sz="1600" spc="5" dirty="0">
                <a:solidFill>
                  <a:srgbClr val="005493"/>
                </a:solidFill>
                <a:latin typeface="Comic Neue Angular"/>
                <a:cs typeface="Comic Neue Angular"/>
              </a:rPr>
              <a:t> </a:t>
            </a:r>
            <a:r>
              <a:rPr sz="1600" dirty="0">
                <a:solidFill>
                  <a:srgbClr val="005493"/>
                </a:solidFill>
                <a:latin typeface="Comic Neue Angular"/>
                <a:cs typeface="Comic Neue Angular"/>
              </a:rPr>
              <a:t>to</a:t>
            </a:r>
            <a:r>
              <a:rPr sz="1600" spc="5" dirty="0">
                <a:solidFill>
                  <a:srgbClr val="005493"/>
                </a:solidFill>
                <a:latin typeface="Comic Neue Angular"/>
                <a:cs typeface="Comic Neue Angular"/>
              </a:rPr>
              <a:t> </a:t>
            </a:r>
            <a:r>
              <a:rPr sz="1600" spc="-5" dirty="0">
                <a:solidFill>
                  <a:srgbClr val="005493"/>
                </a:solidFill>
                <a:latin typeface="Comic Neue Angular"/>
                <a:cs typeface="Comic Neue Angular"/>
              </a:rPr>
              <a:t>contribute</a:t>
            </a:r>
            <a:r>
              <a:rPr sz="1600" spc="10" dirty="0">
                <a:solidFill>
                  <a:srgbClr val="005493"/>
                </a:solidFill>
                <a:latin typeface="Comic Neue Angular"/>
                <a:cs typeface="Comic Neue Angular"/>
              </a:rPr>
              <a:t> </a:t>
            </a:r>
            <a:r>
              <a:rPr sz="1600" spc="-10" dirty="0">
                <a:solidFill>
                  <a:srgbClr val="005493"/>
                </a:solidFill>
                <a:latin typeface="Comic Neue Angular"/>
                <a:cs typeface="Comic Neue Angular"/>
              </a:rPr>
              <a:t>and</a:t>
            </a:r>
            <a:r>
              <a:rPr sz="1600" dirty="0">
                <a:solidFill>
                  <a:srgbClr val="005493"/>
                </a:solidFill>
                <a:latin typeface="Comic Neue Angular"/>
                <a:cs typeface="Comic Neue Angular"/>
              </a:rPr>
              <a:t> I</a:t>
            </a:r>
            <a:r>
              <a:rPr sz="1600" spc="5" dirty="0">
                <a:solidFill>
                  <a:srgbClr val="005493"/>
                </a:solidFill>
                <a:latin typeface="Comic Neue Angular"/>
                <a:cs typeface="Comic Neue Angular"/>
              </a:rPr>
              <a:t> </a:t>
            </a:r>
            <a:r>
              <a:rPr sz="1600" spc="-5" dirty="0">
                <a:solidFill>
                  <a:srgbClr val="005493"/>
                </a:solidFill>
                <a:latin typeface="Comic Neue Angular"/>
                <a:cs typeface="Comic Neue Angular"/>
              </a:rPr>
              <a:t>can</a:t>
            </a:r>
            <a:r>
              <a:rPr sz="1600" dirty="0">
                <a:solidFill>
                  <a:srgbClr val="005493"/>
                </a:solidFill>
                <a:latin typeface="Comic Neue Angular"/>
                <a:cs typeface="Comic Neue Angular"/>
              </a:rPr>
              <a:t> </a:t>
            </a:r>
            <a:r>
              <a:rPr sz="1600" spc="-5" dirty="0">
                <a:solidFill>
                  <a:srgbClr val="005493"/>
                </a:solidFill>
                <a:latin typeface="Comic Neue Angular"/>
                <a:cs typeface="Comic Neue Angular"/>
              </a:rPr>
              <a:t>work</a:t>
            </a:r>
            <a:r>
              <a:rPr sz="1600" dirty="0">
                <a:solidFill>
                  <a:srgbClr val="005493"/>
                </a:solidFill>
                <a:latin typeface="Comic Neue Angular"/>
                <a:cs typeface="Comic Neue Angular"/>
              </a:rPr>
              <a:t> well</a:t>
            </a:r>
            <a:r>
              <a:rPr sz="1600" spc="5" dirty="0">
                <a:solidFill>
                  <a:srgbClr val="005493"/>
                </a:solidFill>
                <a:latin typeface="Comic Neue Angular"/>
                <a:cs typeface="Comic Neue Angular"/>
              </a:rPr>
              <a:t> </a:t>
            </a:r>
            <a:r>
              <a:rPr sz="1600" dirty="0">
                <a:solidFill>
                  <a:srgbClr val="005493"/>
                </a:solidFill>
                <a:latin typeface="Comic Neue Angular"/>
                <a:cs typeface="Comic Neue Angular"/>
              </a:rPr>
              <a:t>in </a:t>
            </a:r>
            <a:r>
              <a:rPr sz="1600" spc="-5" dirty="0">
                <a:solidFill>
                  <a:srgbClr val="005493"/>
                </a:solidFill>
                <a:latin typeface="Comic Neue Angular"/>
                <a:cs typeface="Comic Neue Angular"/>
              </a:rPr>
              <a:t>groups</a:t>
            </a:r>
            <a:r>
              <a:rPr sz="1600" spc="5" dirty="0">
                <a:solidFill>
                  <a:srgbClr val="005493"/>
                </a:solidFill>
                <a:latin typeface="Comic Neue Angular"/>
                <a:cs typeface="Comic Neue Angular"/>
              </a:rPr>
              <a:t> </a:t>
            </a:r>
            <a:r>
              <a:rPr sz="1600" spc="-5" dirty="0">
                <a:solidFill>
                  <a:srgbClr val="005493"/>
                </a:solidFill>
                <a:latin typeface="Comic Neue Angular"/>
                <a:cs typeface="Comic Neue Angular"/>
              </a:rPr>
              <a:t>as</a:t>
            </a:r>
            <a:r>
              <a:rPr sz="1600" spc="5" dirty="0">
                <a:solidFill>
                  <a:srgbClr val="005493"/>
                </a:solidFill>
                <a:latin typeface="Comic Neue Angular"/>
                <a:cs typeface="Comic Neue Angular"/>
              </a:rPr>
              <a:t> </a:t>
            </a:r>
            <a:r>
              <a:rPr sz="1600" dirty="0">
                <a:solidFill>
                  <a:srgbClr val="005493"/>
                </a:solidFill>
                <a:latin typeface="Comic Neue Angular"/>
                <a:cs typeface="Comic Neue Angular"/>
              </a:rPr>
              <a:t>well </a:t>
            </a:r>
            <a:r>
              <a:rPr sz="1600" spc="-380" dirty="0">
                <a:solidFill>
                  <a:srgbClr val="005493"/>
                </a:solidFill>
                <a:latin typeface="Comic Neue Angular"/>
                <a:cs typeface="Comic Neue Angular"/>
              </a:rPr>
              <a:t> </a:t>
            </a:r>
            <a:r>
              <a:rPr sz="1600" spc="-5" dirty="0">
                <a:solidFill>
                  <a:srgbClr val="005493"/>
                </a:solidFill>
                <a:latin typeface="Comic Neue Angular"/>
                <a:cs typeface="Comic Neue Angular"/>
              </a:rPr>
              <a:t>as on my</a:t>
            </a:r>
            <a:r>
              <a:rPr sz="1600" dirty="0">
                <a:solidFill>
                  <a:srgbClr val="005493"/>
                </a:solidFill>
                <a:latin typeface="Comic Neue Angular"/>
                <a:cs typeface="Comic Neue Angular"/>
              </a:rPr>
              <a:t> </a:t>
            </a:r>
            <a:r>
              <a:rPr sz="1600" spc="-5" dirty="0">
                <a:solidFill>
                  <a:srgbClr val="005493"/>
                </a:solidFill>
                <a:latin typeface="Comic Neue Angular"/>
                <a:cs typeface="Comic Neue Angular"/>
              </a:rPr>
              <a:t>own</a:t>
            </a:r>
            <a:endParaRPr sz="1600" dirty="0">
              <a:latin typeface="Comic Neue Angular"/>
              <a:cs typeface="Comic Neue Angular"/>
            </a:endParaRPr>
          </a:p>
          <a:p>
            <a:pPr>
              <a:lnSpc>
                <a:spcPct val="100000"/>
              </a:lnSpc>
              <a:spcBef>
                <a:spcPts val="5"/>
              </a:spcBef>
            </a:pPr>
            <a:endParaRPr sz="1600" dirty="0">
              <a:latin typeface="Comic Neue Angular"/>
              <a:cs typeface="Comic Neue Angular"/>
            </a:endParaRPr>
          </a:p>
          <a:p>
            <a:pPr marL="43815" marR="36195" algn="ctr">
              <a:lnSpc>
                <a:spcPts val="1390"/>
              </a:lnSpc>
            </a:pPr>
            <a:r>
              <a:rPr sz="1600" b="1" dirty="0">
                <a:solidFill>
                  <a:srgbClr val="005493"/>
                </a:solidFill>
                <a:latin typeface="Comic Neue Angular"/>
                <a:cs typeface="Comic Neue Angular"/>
              </a:rPr>
              <a:t>Reflective</a:t>
            </a:r>
            <a:r>
              <a:rPr sz="1600" spc="5" dirty="0">
                <a:solidFill>
                  <a:srgbClr val="005493"/>
                </a:solidFill>
                <a:latin typeface="Comic Neue Angular"/>
                <a:cs typeface="Comic Neue Angular"/>
              </a:rPr>
              <a:t> </a:t>
            </a:r>
            <a:r>
              <a:rPr sz="1600" dirty="0">
                <a:solidFill>
                  <a:srgbClr val="005493"/>
                </a:solidFill>
                <a:latin typeface="Comic Neue Angular"/>
                <a:cs typeface="Comic Neue Angular"/>
              </a:rPr>
              <a:t>– I </a:t>
            </a:r>
            <a:r>
              <a:rPr sz="1600" spc="-5" dirty="0">
                <a:solidFill>
                  <a:srgbClr val="005493"/>
                </a:solidFill>
                <a:latin typeface="Comic Neue Angular"/>
                <a:cs typeface="Comic Neue Angular"/>
              </a:rPr>
              <a:t>can</a:t>
            </a:r>
            <a:r>
              <a:rPr sz="1600" dirty="0">
                <a:solidFill>
                  <a:srgbClr val="005493"/>
                </a:solidFill>
                <a:latin typeface="Comic Neue Angular"/>
                <a:cs typeface="Comic Neue Angular"/>
              </a:rPr>
              <a:t> </a:t>
            </a:r>
            <a:r>
              <a:rPr sz="1600" spc="-5" dirty="0">
                <a:solidFill>
                  <a:srgbClr val="005493"/>
                </a:solidFill>
                <a:latin typeface="Comic Neue Angular"/>
                <a:cs typeface="Comic Neue Angular"/>
              </a:rPr>
              <a:t>think about</a:t>
            </a:r>
            <a:r>
              <a:rPr sz="1600" spc="5" dirty="0">
                <a:solidFill>
                  <a:srgbClr val="005493"/>
                </a:solidFill>
                <a:latin typeface="Comic Neue Angular"/>
                <a:cs typeface="Comic Neue Angular"/>
              </a:rPr>
              <a:t> </a:t>
            </a:r>
            <a:r>
              <a:rPr sz="1600" spc="-5" dirty="0">
                <a:solidFill>
                  <a:srgbClr val="005493"/>
                </a:solidFill>
                <a:latin typeface="Comic Neue Angular"/>
                <a:cs typeface="Comic Neue Angular"/>
              </a:rPr>
              <a:t>what</a:t>
            </a:r>
            <a:r>
              <a:rPr sz="1600" spc="5" dirty="0">
                <a:solidFill>
                  <a:srgbClr val="005493"/>
                </a:solidFill>
                <a:latin typeface="Comic Neue Angular"/>
                <a:cs typeface="Comic Neue Angular"/>
              </a:rPr>
              <a:t> </a:t>
            </a:r>
            <a:r>
              <a:rPr sz="1600" dirty="0">
                <a:solidFill>
                  <a:srgbClr val="005493"/>
                </a:solidFill>
                <a:latin typeface="Comic Neue Angular"/>
                <a:cs typeface="Comic Neue Angular"/>
              </a:rPr>
              <a:t>I</a:t>
            </a:r>
            <a:r>
              <a:rPr sz="1600" spc="5" dirty="0">
                <a:solidFill>
                  <a:srgbClr val="005493"/>
                </a:solidFill>
                <a:latin typeface="Comic Neue Angular"/>
                <a:cs typeface="Comic Neue Angular"/>
              </a:rPr>
              <a:t> </a:t>
            </a:r>
            <a:r>
              <a:rPr sz="1600" spc="-5" dirty="0">
                <a:solidFill>
                  <a:srgbClr val="005493"/>
                </a:solidFill>
                <a:latin typeface="Comic Neue Angular"/>
                <a:cs typeface="Comic Neue Angular"/>
              </a:rPr>
              <a:t>am learning, </a:t>
            </a:r>
            <a:r>
              <a:rPr sz="1600" dirty="0">
                <a:solidFill>
                  <a:srgbClr val="005493"/>
                </a:solidFill>
                <a:latin typeface="Comic Neue Angular"/>
                <a:cs typeface="Comic Neue Angular"/>
              </a:rPr>
              <a:t>I </a:t>
            </a:r>
            <a:r>
              <a:rPr sz="1600" spc="-5" dirty="0">
                <a:solidFill>
                  <a:srgbClr val="005493"/>
                </a:solidFill>
                <a:latin typeface="Comic Neue Angular"/>
                <a:cs typeface="Comic Neue Angular"/>
              </a:rPr>
              <a:t>can</a:t>
            </a:r>
            <a:r>
              <a:rPr sz="1600" dirty="0">
                <a:solidFill>
                  <a:srgbClr val="005493"/>
                </a:solidFill>
                <a:latin typeface="Comic Neue Angular"/>
                <a:cs typeface="Comic Neue Angular"/>
              </a:rPr>
              <a:t> listen</a:t>
            </a:r>
            <a:r>
              <a:rPr sz="1600" spc="-5" dirty="0">
                <a:solidFill>
                  <a:srgbClr val="005493"/>
                </a:solidFill>
                <a:latin typeface="Comic Neue Angular"/>
                <a:cs typeface="Comic Neue Angular"/>
              </a:rPr>
              <a:t> </a:t>
            </a:r>
            <a:r>
              <a:rPr sz="1600" dirty="0">
                <a:solidFill>
                  <a:srgbClr val="005493"/>
                </a:solidFill>
                <a:latin typeface="Comic Neue Angular"/>
                <a:cs typeface="Comic Neue Angular"/>
              </a:rPr>
              <a:t>to </a:t>
            </a:r>
            <a:r>
              <a:rPr sz="1600" spc="-5" dirty="0">
                <a:solidFill>
                  <a:srgbClr val="005493"/>
                </a:solidFill>
                <a:latin typeface="Comic Neue Angular"/>
                <a:cs typeface="Comic Neue Angular"/>
              </a:rPr>
              <a:t>others’ ideas</a:t>
            </a:r>
            <a:r>
              <a:rPr sz="1600" spc="5" dirty="0">
                <a:solidFill>
                  <a:srgbClr val="005493"/>
                </a:solidFill>
                <a:latin typeface="Comic Neue Angular"/>
                <a:cs typeface="Comic Neue Angular"/>
              </a:rPr>
              <a:t> </a:t>
            </a:r>
            <a:r>
              <a:rPr sz="1600" spc="-10" dirty="0">
                <a:solidFill>
                  <a:srgbClr val="005493"/>
                </a:solidFill>
                <a:latin typeface="Comic Neue Angular"/>
                <a:cs typeface="Comic Neue Angular"/>
              </a:rPr>
              <a:t>and</a:t>
            </a:r>
            <a:r>
              <a:rPr sz="1600" spc="-5" dirty="0">
                <a:solidFill>
                  <a:srgbClr val="005493"/>
                </a:solidFill>
                <a:latin typeface="Comic Neue Angular"/>
                <a:cs typeface="Comic Neue Angular"/>
              </a:rPr>
              <a:t> opinions, </a:t>
            </a:r>
            <a:r>
              <a:rPr sz="1600" spc="-10" dirty="0">
                <a:solidFill>
                  <a:srgbClr val="005493"/>
                </a:solidFill>
                <a:latin typeface="Comic Neue Angular"/>
                <a:cs typeface="Comic Neue Angular"/>
              </a:rPr>
              <a:t>and</a:t>
            </a:r>
            <a:r>
              <a:rPr sz="1600" spc="-5" dirty="0">
                <a:solidFill>
                  <a:srgbClr val="005493"/>
                </a:solidFill>
                <a:latin typeface="Comic Neue Angular"/>
                <a:cs typeface="Comic Neue Angular"/>
              </a:rPr>
              <a:t> </a:t>
            </a:r>
            <a:r>
              <a:rPr sz="1600" dirty="0">
                <a:solidFill>
                  <a:srgbClr val="005493"/>
                </a:solidFill>
                <a:latin typeface="Comic Neue Angular"/>
                <a:cs typeface="Comic Neue Angular"/>
              </a:rPr>
              <a:t>I </a:t>
            </a:r>
            <a:r>
              <a:rPr sz="1600" spc="-380" dirty="0">
                <a:solidFill>
                  <a:srgbClr val="005493"/>
                </a:solidFill>
                <a:latin typeface="Comic Neue Angular"/>
                <a:cs typeface="Comic Neue Angular"/>
              </a:rPr>
              <a:t> </a:t>
            </a:r>
            <a:r>
              <a:rPr sz="1600" spc="-5" dirty="0">
                <a:solidFill>
                  <a:srgbClr val="005493"/>
                </a:solidFill>
                <a:latin typeface="Comic Neue Angular"/>
                <a:cs typeface="Comic Neue Angular"/>
              </a:rPr>
              <a:t>can always</a:t>
            </a:r>
            <a:r>
              <a:rPr sz="1600" dirty="0">
                <a:solidFill>
                  <a:srgbClr val="005493"/>
                </a:solidFill>
                <a:latin typeface="Comic Neue Angular"/>
                <a:cs typeface="Comic Neue Angular"/>
              </a:rPr>
              <a:t> </a:t>
            </a:r>
            <a:r>
              <a:rPr sz="1600" spc="-5" dirty="0">
                <a:solidFill>
                  <a:srgbClr val="005493"/>
                </a:solidFill>
                <a:latin typeface="Comic Neue Angular"/>
                <a:cs typeface="Comic Neue Angular"/>
              </a:rPr>
              <a:t>look for ways</a:t>
            </a:r>
            <a:r>
              <a:rPr sz="1600" dirty="0">
                <a:solidFill>
                  <a:srgbClr val="005493"/>
                </a:solidFill>
                <a:latin typeface="Comic Neue Angular"/>
                <a:cs typeface="Comic Neue Angular"/>
              </a:rPr>
              <a:t> to</a:t>
            </a:r>
            <a:r>
              <a:rPr sz="1600" spc="-5" dirty="0">
                <a:solidFill>
                  <a:srgbClr val="005493"/>
                </a:solidFill>
                <a:latin typeface="Comic Neue Angular"/>
                <a:cs typeface="Comic Neue Angular"/>
              </a:rPr>
              <a:t> improve</a:t>
            </a:r>
            <a:r>
              <a:rPr sz="1600" spc="5" dirty="0">
                <a:solidFill>
                  <a:srgbClr val="005493"/>
                </a:solidFill>
                <a:latin typeface="Comic Neue Angular"/>
                <a:cs typeface="Comic Neue Angular"/>
              </a:rPr>
              <a:t> </a:t>
            </a:r>
            <a:r>
              <a:rPr sz="1600" spc="-5" dirty="0">
                <a:solidFill>
                  <a:srgbClr val="005493"/>
                </a:solidFill>
                <a:latin typeface="Comic Neue Angular"/>
                <a:cs typeface="Comic Neue Angular"/>
              </a:rPr>
              <a:t>and learn </a:t>
            </a:r>
            <a:r>
              <a:rPr sz="1600" dirty="0">
                <a:solidFill>
                  <a:srgbClr val="005493"/>
                </a:solidFill>
                <a:latin typeface="Comic Neue Angular"/>
                <a:cs typeface="Comic Neue Angular"/>
              </a:rPr>
              <a:t>even</a:t>
            </a:r>
            <a:r>
              <a:rPr sz="1600" spc="-5" dirty="0">
                <a:solidFill>
                  <a:srgbClr val="005493"/>
                </a:solidFill>
                <a:latin typeface="Comic Neue Angular"/>
                <a:cs typeface="Comic Neue Angular"/>
              </a:rPr>
              <a:t> </a:t>
            </a:r>
            <a:r>
              <a:rPr sz="1600" spc="-10" dirty="0">
                <a:solidFill>
                  <a:srgbClr val="005493"/>
                </a:solidFill>
                <a:latin typeface="Comic Neue Angular"/>
                <a:cs typeface="Comic Neue Angular"/>
              </a:rPr>
              <a:t>more</a:t>
            </a:r>
            <a:endParaRPr sz="1600" dirty="0">
              <a:latin typeface="Comic Neue Angular"/>
              <a:cs typeface="Comic Neue Angular"/>
            </a:endParaRPr>
          </a:p>
          <a:p>
            <a:pPr>
              <a:lnSpc>
                <a:spcPct val="100000"/>
              </a:lnSpc>
              <a:spcBef>
                <a:spcPts val="15"/>
              </a:spcBef>
            </a:pPr>
            <a:endParaRPr sz="1600" dirty="0">
              <a:latin typeface="Comic Neue Angular"/>
              <a:cs typeface="Comic Neue Angular"/>
            </a:endParaRPr>
          </a:p>
          <a:p>
            <a:pPr marL="229870" marR="222250" algn="ctr">
              <a:lnSpc>
                <a:spcPct val="105000"/>
              </a:lnSpc>
              <a:spcBef>
                <a:spcPts val="5"/>
              </a:spcBef>
            </a:pPr>
            <a:r>
              <a:rPr sz="1600" b="1" dirty="0">
                <a:solidFill>
                  <a:srgbClr val="005493"/>
                </a:solidFill>
                <a:latin typeface="Comic Neue Angular"/>
                <a:cs typeface="Comic Neue Angular"/>
              </a:rPr>
              <a:t>Resilient</a:t>
            </a:r>
            <a:r>
              <a:rPr sz="1600" dirty="0">
                <a:solidFill>
                  <a:srgbClr val="005493"/>
                </a:solidFill>
                <a:latin typeface="Comic Neue Angular"/>
                <a:cs typeface="Comic Neue Angular"/>
              </a:rPr>
              <a:t> – I </a:t>
            </a:r>
            <a:r>
              <a:rPr sz="1600" spc="-5" dirty="0">
                <a:solidFill>
                  <a:srgbClr val="005493"/>
                </a:solidFill>
                <a:latin typeface="Comic Neue Angular"/>
                <a:cs typeface="Comic Neue Angular"/>
              </a:rPr>
              <a:t>can have </a:t>
            </a:r>
            <a:r>
              <a:rPr sz="1600" dirty="0">
                <a:solidFill>
                  <a:srgbClr val="005493"/>
                </a:solidFill>
                <a:latin typeface="Comic Neue Angular"/>
                <a:cs typeface="Comic Neue Angular"/>
              </a:rPr>
              <a:t>a positive </a:t>
            </a:r>
            <a:r>
              <a:rPr sz="1600" spc="-5" dirty="0">
                <a:solidFill>
                  <a:srgbClr val="005493"/>
                </a:solidFill>
                <a:latin typeface="Comic Neue Angular"/>
                <a:cs typeface="Comic Neue Angular"/>
              </a:rPr>
              <a:t>approach </a:t>
            </a:r>
            <a:r>
              <a:rPr sz="1600" dirty="0">
                <a:solidFill>
                  <a:srgbClr val="005493"/>
                </a:solidFill>
                <a:latin typeface="Comic Neue Angular"/>
                <a:cs typeface="Comic Neue Angular"/>
              </a:rPr>
              <a:t>to </a:t>
            </a:r>
            <a:r>
              <a:rPr sz="1600" spc="-5" dirty="0">
                <a:solidFill>
                  <a:srgbClr val="005493"/>
                </a:solidFill>
                <a:latin typeface="Comic Neue Angular"/>
                <a:cs typeface="Comic Neue Angular"/>
              </a:rPr>
              <a:t>learning, </a:t>
            </a:r>
            <a:r>
              <a:rPr sz="1600" spc="-10" dirty="0">
                <a:solidFill>
                  <a:srgbClr val="005493"/>
                </a:solidFill>
                <a:latin typeface="Comic Neue Angular"/>
                <a:cs typeface="Comic Neue Angular"/>
              </a:rPr>
              <a:t>and </a:t>
            </a:r>
            <a:r>
              <a:rPr sz="1600" dirty="0">
                <a:solidFill>
                  <a:srgbClr val="005493"/>
                </a:solidFill>
                <a:latin typeface="Comic Neue Angular"/>
                <a:cs typeface="Comic Neue Angular"/>
              </a:rPr>
              <a:t>never give up even if I </a:t>
            </a:r>
            <a:r>
              <a:rPr sz="1600" spc="-5" dirty="0">
                <a:solidFill>
                  <a:srgbClr val="005493"/>
                </a:solidFill>
                <a:latin typeface="Comic Neue Angular"/>
                <a:cs typeface="Comic Neue Angular"/>
              </a:rPr>
              <a:t>find </a:t>
            </a:r>
            <a:r>
              <a:rPr sz="1600" dirty="0">
                <a:solidFill>
                  <a:srgbClr val="005493"/>
                </a:solidFill>
                <a:latin typeface="Comic Neue Angular"/>
                <a:cs typeface="Comic Neue Angular"/>
              </a:rPr>
              <a:t>a </a:t>
            </a:r>
            <a:r>
              <a:rPr sz="1600" spc="-5" dirty="0">
                <a:solidFill>
                  <a:srgbClr val="005493"/>
                </a:solidFill>
                <a:latin typeface="Comic Neue Angular"/>
                <a:cs typeface="Comic Neue Angular"/>
              </a:rPr>
              <a:t>task </a:t>
            </a:r>
            <a:r>
              <a:rPr sz="1600" spc="-385" dirty="0">
                <a:solidFill>
                  <a:srgbClr val="005493"/>
                </a:solidFill>
                <a:latin typeface="Comic Neue Angular"/>
                <a:cs typeface="Comic Neue Angular"/>
              </a:rPr>
              <a:t> </a:t>
            </a:r>
            <a:r>
              <a:rPr sz="1600" dirty="0">
                <a:solidFill>
                  <a:srgbClr val="005493"/>
                </a:solidFill>
                <a:latin typeface="Comic Neue Angular"/>
                <a:cs typeface="Comic Neue Angular"/>
              </a:rPr>
              <a:t>difficult </a:t>
            </a:r>
            <a:r>
              <a:rPr sz="1600" spc="-5" dirty="0">
                <a:solidFill>
                  <a:srgbClr val="005493"/>
                </a:solidFill>
                <a:latin typeface="Comic Neue Angular"/>
                <a:cs typeface="Comic Neue Angular"/>
              </a:rPr>
              <a:t>or challenging</a:t>
            </a:r>
            <a:endParaRPr sz="1600" dirty="0">
              <a:latin typeface="Comic Neue Angular"/>
              <a:cs typeface="Comic Neue Angular"/>
            </a:endParaRPr>
          </a:p>
          <a:p>
            <a:pPr>
              <a:lnSpc>
                <a:spcPct val="100000"/>
              </a:lnSpc>
              <a:spcBef>
                <a:spcPts val="45"/>
              </a:spcBef>
            </a:pPr>
            <a:endParaRPr sz="1600" dirty="0">
              <a:latin typeface="Comic Neue Angular"/>
              <a:cs typeface="Comic Neue Angular"/>
            </a:endParaRPr>
          </a:p>
          <a:p>
            <a:pPr marL="149860" marR="142875" algn="ctr">
              <a:lnSpc>
                <a:spcPct val="105000"/>
              </a:lnSpc>
            </a:pPr>
            <a:r>
              <a:rPr sz="1600" b="1" spc="-5" dirty="0">
                <a:solidFill>
                  <a:srgbClr val="005493"/>
                </a:solidFill>
                <a:latin typeface="Comic Neue Angular"/>
                <a:cs typeface="Comic Neue Angular"/>
              </a:rPr>
              <a:t>Responsible</a:t>
            </a:r>
            <a:r>
              <a:rPr sz="1600" spc="5" dirty="0">
                <a:solidFill>
                  <a:srgbClr val="005493"/>
                </a:solidFill>
                <a:latin typeface="Comic Neue Angular"/>
                <a:cs typeface="Comic Neue Angular"/>
              </a:rPr>
              <a:t> </a:t>
            </a:r>
            <a:r>
              <a:rPr sz="1600" dirty="0">
                <a:solidFill>
                  <a:srgbClr val="005493"/>
                </a:solidFill>
                <a:latin typeface="Comic Neue Angular"/>
                <a:cs typeface="Comic Neue Angular"/>
              </a:rPr>
              <a:t>–</a:t>
            </a:r>
            <a:r>
              <a:rPr sz="1600" spc="5" dirty="0">
                <a:solidFill>
                  <a:srgbClr val="005493"/>
                </a:solidFill>
                <a:latin typeface="Comic Neue Angular"/>
                <a:cs typeface="Comic Neue Angular"/>
              </a:rPr>
              <a:t> </a:t>
            </a:r>
            <a:r>
              <a:rPr sz="1600" dirty="0">
                <a:solidFill>
                  <a:srgbClr val="005493"/>
                </a:solidFill>
                <a:latin typeface="Comic Neue Angular"/>
                <a:cs typeface="Comic Neue Angular"/>
              </a:rPr>
              <a:t>I</a:t>
            </a:r>
            <a:r>
              <a:rPr sz="1600" spc="5" dirty="0">
                <a:solidFill>
                  <a:srgbClr val="005493"/>
                </a:solidFill>
                <a:latin typeface="Comic Neue Angular"/>
                <a:cs typeface="Comic Neue Angular"/>
              </a:rPr>
              <a:t> </a:t>
            </a:r>
            <a:r>
              <a:rPr sz="1600" spc="-5" dirty="0">
                <a:solidFill>
                  <a:srgbClr val="005493"/>
                </a:solidFill>
                <a:latin typeface="Comic Neue Angular"/>
                <a:cs typeface="Comic Neue Angular"/>
              </a:rPr>
              <a:t>can</a:t>
            </a:r>
            <a:r>
              <a:rPr sz="1600" dirty="0">
                <a:solidFill>
                  <a:srgbClr val="005493"/>
                </a:solidFill>
                <a:latin typeface="Comic Neue Angular"/>
                <a:cs typeface="Comic Neue Angular"/>
              </a:rPr>
              <a:t> </a:t>
            </a:r>
            <a:r>
              <a:rPr sz="1600" spc="-5" dirty="0">
                <a:solidFill>
                  <a:srgbClr val="005493"/>
                </a:solidFill>
                <a:latin typeface="Comic Neue Angular"/>
                <a:cs typeface="Comic Neue Angular"/>
              </a:rPr>
              <a:t>always</a:t>
            </a:r>
            <a:r>
              <a:rPr sz="1600" spc="5" dirty="0">
                <a:solidFill>
                  <a:srgbClr val="005493"/>
                </a:solidFill>
                <a:latin typeface="Comic Neue Angular"/>
                <a:cs typeface="Comic Neue Angular"/>
              </a:rPr>
              <a:t> </a:t>
            </a:r>
            <a:r>
              <a:rPr sz="1600" spc="-10" dirty="0">
                <a:solidFill>
                  <a:srgbClr val="005493"/>
                </a:solidFill>
                <a:latin typeface="Comic Neue Angular"/>
                <a:cs typeface="Comic Neue Angular"/>
              </a:rPr>
              <a:t>make</a:t>
            </a:r>
            <a:r>
              <a:rPr sz="1600" spc="10" dirty="0">
                <a:solidFill>
                  <a:srgbClr val="005493"/>
                </a:solidFill>
                <a:latin typeface="Comic Neue Angular"/>
                <a:cs typeface="Comic Neue Angular"/>
              </a:rPr>
              <a:t> </a:t>
            </a:r>
            <a:r>
              <a:rPr sz="1600" spc="-5" dirty="0">
                <a:solidFill>
                  <a:srgbClr val="005493"/>
                </a:solidFill>
                <a:latin typeface="Comic Neue Angular"/>
                <a:cs typeface="Comic Neue Angular"/>
              </a:rPr>
              <a:t>the</a:t>
            </a:r>
            <a:r>
              <a:rPr sz="1600" spc="10" dirty="0">
                <a:solidFill>
                  <a:srgbClr val="005493"/>
                </a:solidFill>
                <a:latin typeface="Comic Neue Angular"/>
                <a:cs typeface="Comic Neue Angular"/>
              </a:rPr>
              <a:t> </a:t>
            </a:r>
            <a:r>
              <a:rPr sz="1600" spc="-5" dirty="0">
                <a:solidFill>
                  <a:srgbClr val="005493"/>
                </a:solidFill>
                <a:latin typeface="Comic Neue Angular"/>
                <a:cs typeface="Comic Neue Angular"/>
              </a:rPr>
              <a:t>right</a:t>
            </a:r>
            <a:r>
              <a:rPr sz="1600" spc="10" dirty="0">
                <a:solidFill>
                  <a:srgbClr val="005493"/>
                </a:solidFill>
                <a:latin typeface="Comic Neue Angular"/>
                <a:cs typeface="Comic Neue Angular"/>
              </a:rPr>
              <a:t> </a:t>
            </a:r>
            <a:r>
              <a:rPr sz="1600" dirty="0">
                <a:solidFill>
                  <a:srgbClr val="005493"/>
                </a:solidFill>
                <a:latin typeface="Comic Neue Angular"/>
                <a:cs typeface="Comic Neue Angular"/>
              </a:rPr>
              <a:t>choices</a:t>
            </a:r>
            <a:r>
              <a:rPr sz="1600" spc="5" dirty="0">
                <a:solidFill>
                  <a:srgbClr val="005493"/>
                </a:solidFill>
                <a:latin typeface="Comic Neue Angular"/>
                <a:cs typeface="Comic Neue Angular"/>
              </a:rPr>
              <a:t> </a:t>
            </a:r>
            <a:r>
              <a:rPr sz="1600" spc="-5" dirty="0">
                <a:solidFill>
                  <a:srgbClr val="005493"/>
                </a:solidFill>
                <a:latin typeface="Comic Neue Angular"/>
                <a:cs typeface="Comic Neue Angular"/>
              </a:rPr>
              <a:t>and</a:t>
            </a:r>
            <a:r>
              <a:rPr sz="1600" dirty="0">
                <a:solidFill>
                  <a:srgbClr val="005493"/>
                </a:solidFill>
                <a:latin typeface="Comic Neue Angular"/>
                <a:cs typeface="Comic Neue Angular"/>
              </a:rPr>
              <a:t> </a:t>
            </a:r>
            <a:r>
              <a:rPr sz="1600" spc="-5" dirty="0">
                <a:solidFill>
                  <a:srgbClr val="005493"/>
                </a:solidFill>
                <a:latin typeface="Comic Neue Angular"/>
                <a:cs typeface="Comic Neue Angular"/>
              </a:rPr>
              <a:t>think</a:t>
            </a:r>
            <a:r>
              <a:rPr sz="1600" dirty="0">
                <a:solidFill>
                  <a:srgbClr val="005493"/>
                </a:solidFill>
                <a:latin typeface="Comic Neue Angular"/>
                <a:cs typeface="Comic Neue Angular"/>
              </a:rPr>
              <a:t> </a:t>
            </a:r>
            <a:r>
              <a:rPr sz="1600" spc="-5" dirty="0">
                <a:solidFill>
                  <a:srgbClr val="005493"/>
                </a:solidFill>
                <a:latin typeface="Comic Neue Angular"/>
                <a:cs typeface="Comic Neue Angular"/>
              </a:rPr>
              <a:t>for</a:t>
            </a:r>
            <a:r>
              <a:rPr sz="1600" dirty="0">
                <a:solidFill>
                  <a:srgbClr val="005493"/>
                </a:solidFill>
                <a:latin typeface="Comic Neue Angular"/>
                <a:cs typeface="Comic Neue Angular"/>
              </a:rPr>
              <a:t> </a:t>
            </a:r>
            <a:r>
              <a:rPr sz="1600" spc="-5" dirty="0">
                <a:solidFill>
                  <a:srgbClr val="005493"/>
                </a:solidFill>
                <a:latin typeface="Comic Neue Angular"/>
                <a:cs typeface="Comic Neue Angular"/>
              </a:rPr>
              <a:t>myself;</a:t>
            </a:r>
            <a:r>
              <a:rPr sz="1600" spc="10" dirty="0">
                <a:solidFill>
                  <a:srgbClr val="005493"/>
                </a:solidFill>
                <a:latin typeface="Comic Neue Angular"/>
                <a:cs typeface="Comic Neue Angular"/>
              </a:rPr>
              <a:t> </a:t>
            </a:r>
            <a:r>
              <a:rPr sz="1600" dirty="0">
                <a:solidFill>
                  <a:srgbClr val="005493"/>
                </a:solidFill>
                <a:latin typeface="Comic Neue Angular"/>
                <a:cs typeface="Comic Neue Angular"/>
              </a:rPr>
              <a:t>I</a:t>
            </a:r>
            <a:r>
              <a:rPr sz="1600" spc="5" dirty="0">
                <a:solidFill>
                  <a:srgbClr val="005493"/>
                </a:solidFill>
                <a:latin typeface="Comic Neue Angular"/>
                <a:cs typeface="Comic Neue Angular"/>
              </a:rPr>
              <a:t> </a:t>
            </a:r>
            <a:r>
              <a:rPr sz="1600" spc="-5" dirty="0">
                <a:solidFill>
                  <a:srgbClr val="005493"/>
                </a:solidFill>
                <a:latin typeface="Comic Neue Angular"/>
                <a:cs typeface="Comic Neue Angular"/>
              </a:rPr>
              <a:t>can</a:t>
            </a:r>
            <a:r>
              <a:rPr sz="1600" dirty="0">
                <a:solidFill>
                  <a:srgbClr val="005493"/>
                </a:solidFill>
                <a:latin typeface="Comic Neue Angular"/>
                <a:cs typeface="Comic Neue Angular"/>
              </a:rPr>
              <a:t> </a:t>
            </a:r>
            <a:r>
              <a:rPr sz="1600" spc="-5" dirty="0">
                <a:solidFill>
                  <a:srgbClr val="005493"/>
                </a:solidFill>
                <a:latin typeface="Comic Neue Angular"/>
                <a:cs typeface="Comic Neue Angular"/>
              </a:rPr>
              <a:t>always</a:t>
            </a:r>
            <a:r>
              <a:rPr sz="1600" spc="5" dirty="0">
                <a:solidFill>
                  <a:srgbClr val="005493"/>
                </a:solidFill>
                <a:latin typeface="Comic Neue Angular"/>
                <a:cs typeface="Comic Neue Angular"/>
              </a:rPr>
              <a:t> </a:t>
            </a:r>
            <a:r>
              <a:rPr sz="1600" dirty="0">
                <a:solidFill>
                  <a:srgbClr val="005493"/>
                </a:solidFill>
                <a:latin typeface="Comic Neue Angular"/>
                <a:cs typeface="Comic Neue Angular"/>
              </a:rPr>
              <a:t>be</a:t>
            </a:r>
            <a:r>
              <a:rPr sz="1600" spc="10" dirty="0">
                <a:solidFill>
                  <a:srgbClr val="005493"/>
                </a:solidFill>
                <a:latin typeface="Comic Neue Angular"/>
                <a:cs typeface="Comic Neue Angular"/>
              </a:rPr>
              <a:t> </a:t>
            </a:r>
            <a:r>
              <a:rPr sz="1600" dirty="0">
                <a:solidFill>
                  <a:srgbClr val="005493"/>
                </a:solidFill>
                <a:latin typeface="Comic Neue Angular"/>
                <a:cs typeface="Comic Neue Angular"/>
              </a:rPr>
              <a:t>in </a:t>
            </a:r>
            <a:r>
              <a:rPr sz="1600" spc="-5" dirty="0">
                <a:solidFill>
                  <a:srgbClr val="005493"/>
                </a:solidFill>
                <a:latin typeface="Comic Neue Angular"/>
                <a:cs typeface="Comic Neue Angular"/>
              </a:rPr>
              <a:t>the </a:t>
            </a:r>
            <a:r>
              <a:rPr sz="1600" spc="-380" dirty="0">
                <a:solidFill>
                  <a:srgbClr val="005493"/>
                </a:solidFill>
                <a:latin typeface="Comic Neue Angular"/>
                <a:cs typeface="Comic Neue Angular"/>
              </a:rPr>
              <a:t> </a:t>
            </a:r>
            <a:r>
              <a:rPr sz="1600" spc="-5" dirty="0">
                <a:solidFill>
                  <a:srgbClr val="005493"/>
                </a:solidFill>
                <a:latin typeface="Comic Neue Angular"/>
                <a:cs typeface="Comic Neue Angular"/>
              </a:rPr>
              <a:t>right</a:t>
            </a:r>
            <a:r>
              <a:rPr sz="1600" spc="5" dirty="0">
                <a:solidFill>
                  <a:srgbClr val="005493"/>
                </a:solidFill>
                <a:latin typeface="Comic Neue Angular"/>
                <a:cs typeface="Comic Neue Angular"/>
              </a:rPr>
              <a:t> </a:t>
            </a:r>
            <a:r>
              <a:rPr sz="1600" dirty="0">
                <a:solidFill>
                  <a:srgbClr val="005493"/>
                </a:solidFill>
                <a:latin typeface="Comic Neue Angular"/>
                <a:cs typeface="Comic Neue Angular"/>
              </a:rPr>
              <a:t>place,</a:t>
            </a:r>
            <a:r>
              <a:rPr sz="1600" spc="-5" dirty="0">
                <a:solidFill>
                  <a:srgbClr val="005493"/>
                </a:solidFill>
                <a:latin typeface="Comic Neue Angular"/>
                <a:cs typeface="Comic Neue Angular"/>
              </a:rPr>
              <a:t> at</a:t>
            </a:r>
            <a:r>
              <a:rPr sz="1600" spc="5" dirty="0">
                <a:solidFill>
                  <a:srgbClr val="005493"/>
                </a:solidFill>
                <a:latin typeface="Comic Neue Angular"/>
                <a:cs typeface="Comic Neue Angular"/>
              </a:rPr>
              <a:t> </a:t>
            </a:r>
            <a:r>
              <a:rPr sz="1600" spc="-5" dirty="0">
                <a:solidFill>
                  <a:srgbClr val="005493"/>
                </a:solidFill>
                <a:latin typeface="Comic Neue Angular"/>
                <a:cs typeface="Comic Neue Angular"/>
              </a:rPr>
              <a:t>the</a:t>
            </a:r>
            <a:r>
              <a:rPr sz="1600" spc="5" dirty="0">
                <a:solidFill>
                  <a:srgbClr val="005493"/>
                </a:solidFill>
                <a:latin typeface="Comic Neue Angular"/>
                <a:cs typeface="Comic Neue Angular"/>
              </a:rPr>
              <a:t> </a:t>
            </a:r>
            <a:r>
              <a:rPr sz="1600" spc="-5" dirty="0">
                <a:solidFill>
                  <a:srgbClr val="005493"/>
                </a:solidFill>
                <a:latin typeface="Comic Neue Angular"/>
                <a:cs typeface="Comic Neue Angular"/>
              </a:rPr>
              <a:t>right</a:t>
            </a:r>
            <a:r>
              <a:rPr sz="1600" spc="5" dirty="0">
                <a:solidFill>
                  <a:srgbClr val="005493"/>
                </a:solidFill>
                <a:latin typeface="Comic Neue Angular"/>
                <a:cs typeface="Comic Neue Angular"/>
              </a:rPr>
              <a:t> </a:t>
            </a:r>
            <a:r>
              <a:rPr sz="1600" dirty="0">
                <a:solidFill>
                  <a:srgbClr val="005493"/>
                </a:solidFill>
                <a:latin typeface="Comic Neue Angular"/>
                <a:cs typeface="Comic Neue Angular"/>
              </a:rPr>
              <a:t>time,</a:t>
            </a:r>
            <a:r>
              <a:rPr sz="1600" spc="-5" dirty="0">
                <a:solidFill>
                  <a:srgbClr val="005493"/>
                </a:solidFill>
                <a:latin typeface="Comic Neue Angular"/>
                <a:cs typeface="Comic Neue Angular"/>
              </a:rPr>
              <a:t> doing</a:t>
            </a:r>
            <a:r>
              <a:rPr sz="1600" dirty="0">
                <a:solidFill>
                  <a:srgbClr val="005493"/>
                </a:solidFill>
                <a:latin typeface="Comic Neue Angular"/>
                <a:cs typeface="Comic Neue Angular"/>
              </a:rPr>
              <a:t> </a:t>
            </a:r>
            <a:r>
              <a:rPr sz="1600" spc="-5" dirty="0">
                <a:solidFill>
                  <a:srgbClr val="005493"/>
                </a:solidFill>
                <a:latin typeface="Comic Neue Angular"/>
                <a:cs typeface="Comic Neue Angular"/>
              </a:rPr>
              <a:t>the</a:t>
            </a:r>
            <a:r>
              <a:rPr sz="1600" spc="5" dirty="0">
                <a:solidFill>
                  <a:srgbClr val="005493"/>
                </a:solidFill>
                <a:latin typeface="Comic Neue Angular"/>
                <a:cs typeface="Comic Neue Angular"/>
              </a:rPr>
              <a:t> </a:t>
            </a:r>
            <a:r>
              <a:rPr sz="1600" spc="-5" dirty="0">
                <a:solidFill>
                  <a:srgbClr val="005493"/>
                </a:solidFill>
                <a:latin typeface="Comic Neue Angular"/>
                <a:cs typeface="Comic Neue Angular"/>
              </a:rPr>
              <a:t>right</a:t>
            </a:r>
            <a:r>
              <a:rPr sz="1600" spc="5" dirty="0">
                <a:solidFill>
                  <a:srgbClr val="005493"/>
                </a:solidFill>
                <a:latin typeface="Comic Neue Angular"/>
                <a:cs typeface="Comic Neue Angular"/>
              </a:rPr>
              <a:t> </a:t>
            </a:r>
            <a:r>
              <a:rPr sz="1600" spc="-5" dirty="0">
                <a:solidFill>
                  <a:srgbClr val="005493"/>
                </a:solidFill>
                <a:latin typeface="Comic Neue Angular"/>
                <a:cs typeface="Comic Neue Angular"/>
              </a:rPr>
              <a:t>thing, </a:t>
            </a:r>
            <a:r>
              <a:rPr sz="1600" dirty="0">
                <a:solidFill>
                  <a:srgbClr val="005493"/>
                </a:solidFill>
                <a:latin typeface="Comic Neue Angular"/>
                <a:cs typeface="Comic Neue Angular"/>
              </a:rPr>
              <a:t>in</a:t>
            </a:r>
            <a:r>
              <a:rPr sz="1600" spc="-5" dirty="0">
                <a:solidFill>
                  <a:srgbClr val="005493"/>
                </a:solidFill>
                <a:latin typeface="Comic Neue Angular"/>
                <a:cs typeface="Comic Neue Angular"/>
              </a:rPr>
              <a:t> the</a:t>
            </a:r>
            <a:r>
              <a:rPr sz="1600" spc="5" dirty="0">
                <a:solidFill>
                  <a:srgbClr val="005493"/>
                </a:solidFill>
                <a:latin typeface="Comic Neue Angular"/>
                <a:cs typeface="Comic Neue Angular"/>
              </a:rPr>
              <a:t> </a:t>
            </a:r>
            <a:r>
              <a:rPr sz="1600" spc="-5" dirty="0">
                <a:solidFill>
                  <a:srgbClr val="005493"/>
                </a:solidFill>
                <a:latin typeface="Comic Neue Angular"/>
                <a:cs typeface="Comic Neue Angular"/>
              </a:rPr>
              <a:t>right</a:t>
            </a:r>
            <a:r>
              <a:rPr sz="1600" spc="5" dirty="0">
                <a:solidFill>
                  <a:srgbClr val="005493"/>
                </a:solidFill>
                <a:latin typeface="Comic Neue Angular"/>
                <a:cs typeface="Comic Neue Angular"/>
              </a:rPr>
              <a:t> </a:t>
            </a:r>
            <a:r>
              <a:rPr sz="1600" spc="-5" dirty="0">
                <a:solidFill>
                  <a:srgbClr val="005493"/>
                </a:solidFill>
                <a:latin typeface="Comic Neue Angular"/>
                <a:cs typeface="Comic Neue Angular"/>
              </a:rPr>
              <a:t>way!</a:t>
            </a:r>
            <a:endParaRPr sz="1600" dirty="0">
              <a:latin typeface="Comic Neue Angular"/>
              <a:cs typeface="Comic Neue Angular"/>
            </a:endParaRPr>
          </a:p>
        </p:txBody>
      </p:sp>
      <p:pic>
        <p:nvPicPr>
          <p:cNvPr id="14" name="object 14"/>
          <p:cNvPicPr/>
          <p:nvPr/>
        </p:nvPicPr>
        <p:blipFill>
          <a:blip r:embed="rId9" cstate="print"/>
          <a:stretch>
            <a:fillRect/>
          </a:stretch>
        </p:blipFill>
        <p:spPr>
          <a:xfrm>
            <a:off x="4665538" y="2971017"/>
            <a:ext cx="2160929" cy="1782675"/>
          </a:xfrm>
          <a:prstGeom prst="rect">
            <a:avLst/>
          </a:prstGeom>
        </p:spPr>
      </p:pic>
      <p:pic>
        <p:nvPicPr>
          <p:cNvPr id="15" name="object 15"/>
          <p:cNvPicPr/>
          <p:nvPr/>
        </p:nvPicPr>
        <p:blipFill>
          <a:blip r:embed="rId10" cstate="print"/>
          <a:stretch>
            <a:fillRect/>
          </a:stretch>
        </p:blipFill>
        <p:spPr>
          <a:xfrm>
            <a:off x="5199888" y="27432"/>
            <a:ext cx="1658112" cy="143865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B24D12-4589-E840-8FFB-1D5527BD40DB}"/>
              </a:ext>
            </a:extLst>
          </p:cNvPr>
          <p:cNvPicPr>
            <a:picLocks noChangeAspect="1"/>
          </p:cNvPicPr>
          <p:nvPr/>
        </p:nvPicPr>
        <p:blipFill>
          <a:blip r:embed="rId2">
            <a:alphaModFix amt="85000"/>
          </a:blip>
          <a:stretch>
            <a:fillRect/>
          </a:stretch>
        </p:blipFill>
        <p:spPr>
          <a:xfrm>
            <a:off x="816810" y="5962540"/>
            <a:ext cx="1579972" cy="1438760"/>
          </a:xfrm>
          <a:prstGeom prst="rect">
            <a:avLst/>
          </a:prstGeom>
        </p:spPr>
      </p:pic>
      <p:sp>
        <p:nvSpPr>
          <p:cNvPr id="9" name="TextBox 8">
            <a:extLst>
              <a:ext uri="{FF2B5EF4-FFF2-40B4-BE49-F238E27FC236}">
                <a16:creationId xmlns:a16="http://schemas.microsoft.com/office/drawing/2014/main" id="{A1469F1D-0E78-9C49-BBEF-4D3114321C77}"/>
              </a:ext>
            </a:extLst>
          </p:cNvPr>
          <p:cNvSpPr txBox="1"/>
          <p:nvPr/>
        </p:nvSpPr>
        <p:spPr>
          <a:xfrm>
            <a:off x="642938" y="60897"/>
            <a:ext cx="4123373" cy="842538"/>
          </a:xfrm>
          <a:prstGeom prst="rect">
            <a:avLst/>
          </a:prstGeom>
          <a:noFill/>
        </p:spPr>
        <p:txBody>
          <a:bodyPr wrap="square" rtlCol="0">
            <a:spAutoFit/>
          </a:bodyPr>
          <a:lstStyle/>
          <a:p>
            <a:r>
              <a:rPr lang="en-GB" sz="4875" dirty="0">
                <a:latin typeface="Ink Free" panose="03080402000500000000" pitchFamily="66" charset="0"/>
              </a:rPr>
              <a:t>Cadog’s Corner</a:t>
            </a:r>
          </a:p>
        </p:txBody>
      </p:sp>
      <p:sp>
        <p:nvSpPr>
          <p:cNvPr id="10" name="Rectangle 9">
            <a:extLst>
              <a:ext uri="{FF2B5EF4-FFF2-40B4-BE49-F238E27FC236}">
                <a16:creationId xmlns:a16="http://schemas.microsoft.com/office/drawing/2014/main" id="{A60EEEF7-D24D-B440-BB3E-6A7BDAC2F3C3}"/>
              </a:ext>
            </a:extLst>
          </p:cNvPr>
          <p:cNvSpPr/>
          <p:nvPr/>
        </p:nvSpPr>
        <p:spPr>
          <a:xfrm>
            <a:off x="188824" y="778964"/>
            <a:ext cx="5293520" cy="1893339"/>
          </a:xfrm>
          <a:prstGeom prst="rect">
            <a:avLst/>
          </a:prstGeom>
        </p:spPr>
        <p:txBody>
          <a:bodyPr wrap="square">
            <a:spAutoFit/>
          </a:bodyPr>
          <a:lstStyle/>
          <a:p>
            <a:pPr algn="ctr" fontAlgn="base"/>
            <a:r>
              <a:rPr lang="en-GB" sz="1463" dirty="0">
                <a:solidFill>
                  <a:srgbClr val="262626"/>
                </a:solidFill>
                <a:latin typeface="Comic Sans MS" panose="030F0902030302020204" pitchFamily="66" charset="0"/>
              </a:rPr>
              <a:t>We are a charity that creates and sustains opportunities for the community to develop and grow stronger. Our activities are designed to address social isolation, health and wellbeing and employability with the aim to improve the lives of people living in Cadoxton, Barry. We have run a variety of different projects opening up to a breadth of different individuals within the community.</a:t>
            </a:r>
          </a:p>
          <a:p>
            <a:pPr fontAlgn="base"/>
            <a:r>
              <a:rPr lang="en-GB" sz="1463" dirty="0">
                <a:solidFill>
                  <a:srgbClr val="262626"/>
                </a:solidFill>
                <a:latin typeface="Roboto" panose="020F0502020204030204" pitchFamily="34" charset="0"/>
              </a:rPr>
              <a:t>.</a:t>
            </a:r>
          </a:p>
        </p:txBody>
      </p:sp>
      <p:sp>
        <p:nvSpPr>
          <p:cNvPr id="11" name="TextBox 10">
            <a:extLst>
              <a:ext uri="{FF2B5EF4-FFF2-40B4-BE49-F238E27FC236}">
                <a16:creationId xmlns:a16="http://schemas.microsoft.com/office/drawing/2014/main" id="{0D9D2F88-AFD6-CB46-A601-00810B18D43C}"/>
              </a:ext>
            </a:extLst>
          </p:cNvPr>
          <p:cNvSpPr txBox="1"/>
          <p:nvPr/>
        </p:nvSpPr>
        <p:spPr>
          <a:xfrm>
            <a:off x="782239" y="2630007"/>
            <a:ext cx="5293520" cy="442429"/>
          </a:xfrm>
          <a:prstGeom prst="rect">
            <a:avLst/>
          </a:prstGeom>
          <a:noFill/>
        </p:spPr>
        <p:txBody>
          <a:bodyPr wrap="square" rtlCol="0">
            <a:spAutoFit/>
          </a:bodyPr>
          <a:lstStyle/>
          <a:p>
            <a:pPr algn="ctr"/>
            <a:r>
              <a:rPr lang="en-GB" sz="2275" u="sng" dirty="0">
                <a:latin typeface="Ink Free" panose="03080402000500000000" pitchFamily="66" charset="0"/>
              </a:rPr>
              <a:t>Cadog’s Café and Pay as you can shop</a:t>
            </a:r>
          </a:p>
        </p:txBody>
      </p:sp>
      <p:sp>
        <p:nvSpPr>
          <p:cNvPr id="12" name="TextBox 11">
            <a:extLst>
              <a:ext uri="{FF2B5EF4-FFF2-40B4-BE49-F238E27FC236}">
                <a16:creationId xmlns:a16="http://schemas.microsoft.com/office/drawing/2014/main" id="{A9E35791-3E84-9640-80C0-12FDD085B90E}"/>
              </a:ext>
            </a:extLst>
          </p:cNvPr>
          <p:cNvSpPr txBox="1"/>
          <p:nvPr/>
        </p:nvSpPr>
        <p:spPr>
          <a:xfrm>
            <a:off x="1568472" y="4930605"/>
            <a:ext cx="5293520" cy="442429"/>
          </a:xfrm>
          <a:prstGeom prst="rect">
            <a:avLst/>
          </a:prstGeom>
          <a:noFill/>
        </p:spPr>
        <p:txBody>
          <a:bodyPr wrap="square" rtlCol="0">
            <a:spAutoFit/>
          </a:bodyPr>
          <a:lstStyle/>
          <a:p>
            <a:pPr algn="ctr"/>
            <a:r>
              <a:rPr lang="en-GB" sz="2275" u="sng" dirty="0">
                <a:latin typeface="Ink Free" panose="03080402000500000000" pitchFamily="66" charset="0"/>
              </a:rPr>
              <a:t>Volunteers</a:t>
            </a:r>
          </a:p>
        </p:txBody>
      </p:sp>
      <p:sp>
        <p:nvSpPr>
          <p:cNvPr id="13" name="TextBox 12">
            <a:extLst>
              <a:ext uri="{FF2B5EF4-FFF2-40B4-BE49-F238E27FC236}">
                <a16:creationId xmlns:a16="http://schemas.microsoft.com/office/drawing/2014/main" id="{6C5AE4DB-9D71-EA49-894B-32A050E2DD20}"/>
              </a:ext>
            </a:extLst>
          </p:cNvPr>
          <p:cNvSpPr txBox="1"/>
          <p:nvPr/>
        </p:nvSpPr>
        <p:spPr>
          <a:xfrm>
            <a:off x="782237" y="7554269"/>
            <a:ext cx="5293520" cy="442429"/>
          </a:xfrm>
          <a:prstGeom prst="rect">
            <a:avLst/>
          </a:prstGeom>
          <a:noFill/>
        </p:spPr>
        <p:txBody>
          <a:bodyPr wrap="square" rtlCol="0">
            <a:spAutoFit/>
          </a:bodyPr>
          <a:lstStyle/>
          <a:p>
            <a:pPr algn="ctr"/>
            <a:r>
              <a:rPr lang="en-GB" sz="2275" u="sng" dirty="0">
                <a:latin typeface="Ink Free" panose="03080402000500000000" pitchFamily="66" charset="0"/>
              </a:rPr>
              <a:t>Cadfield Van</a:t>
            </a:r>
          </a:p>
        </p:txBody>
      </p:sp>
      <p:pic>
        <p:nvPicPr>
          <p:cNvPr id="15" name="Picture 14" descr="A picture containing text, outdoor&#10;&#10;Description automatically generated">
            <a:extLst>
              <a:ext uri="{FF2B5EF4-FFF2-40B4-BE49-F238E27FC236}">
                <a16:creationId xmlns:a16="http://schemas.microsoft.com/office/drawing/2014/main" id="{1B8E6749-685C-A745-B1C8-ADDC52E63EF0}"/>
              </a:ext>
            </a:extLst>
          </p:cNvPr>
          <p:cNvPicPr>
            <a:picLocks noChangeAspect="1"/>
          </p:cNvPicPr>
          <p:nvPr/>
        </p:nvPicPr>
        <p:blipFill>
          <a:blip r:embed="rId3"/>
          <a:stretch>
            <a:fillRect/>
          </a:stretch>
        </p:blipFill>
        <p:spPr>
          <a:xfrm>
            <a:off x="782238" y="3115942"/>
            <a:ext cx="1614546" cy="1212224"/>
          </a:xfrm>
          <a:prstGeom prst="rect">
            <a:avLst/>
          </a:prstGeom>
        </p:spPr>
      </p:pic>
      <p:pic>
        <p:nvPicPr>
          <p:cNvPr id="17" name="Picture 16" descr="A picture containing text, sky, road, outdoor&#10;&#10;Description automatically generated">
            <a:extLst>
              <a:ext uri="{FF2B5EF4-FFF2-40B4-BE49-F238E27FC236}">
                <a16:creationId xmlns:a16="http://schemas.microsoft.com/office/drawing/2014/main" id="{5B735C8B-E6F0-0740-B109-120D58489A23}"/>
              </a:ext>
            </a:extLst>
          </p:cNvPr>
          <p:cNvPicPr>
            <a:picLocks noChangeAspect="1"/>
          </p:cNvPicPr>
          <p:nvPr/>
        </p:nvPicPr>
        <p:blipFill>
          <a:blip r:embed="rId4"/>
          <a:stretch>
            <a:fillRect/>
          </a:stretch>
        </p:blipFill>
        <p:spPr>
          <a:xfrm>
            <a:off x="3923023" y="8083161"/>
            <a:ext cx="2242398" cy="1647203"/>
          </a:xfrm>
          <a:prstGeom prst="rect">
            <a:avLst/>
          </a:prstGeom>
        </p:spPr>
      </p:pic>
      <p:pic>
        <p:nvPicPr>
          <p:cNvPr id="18" name="Picture 2" descr="Image">
            <a:extLst>
              <a:ext uri="{FF2B5EF4-FFF2-40B4-BE49-F238E27FC236}">
                <a16:creationId xmlns:a16="http://schemas.microsoft.com/office/drawing/2014/main" id="{088F8E29-4962-E04B-8BFF-8C2A714C20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462"/>
          <a:stretch/>
        </p:blipFill>
        <p:spPr bwMode="auto">
          <a:xfrm>
            <a:off x="782237" y="4342620"/>
            <a:ext cx="1614546" cy="148507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74812156-8566-844E-BB84-912A6C80D4F7}"/>
              </a:ext>
            </a:extLst>
          </p:cNvPr>
          <p:cNvSpPr/>
          <p:nvPr/>
        </p:nvSpPr>
        <p:spPr>
          <a:xfrm>
            <a:off x="2396782" y="3121858"/>
            <a:ext cx="3734066" cy="1893339"/>
          </a:xfrm>
          <a:prstGeom prst="rect">
            <a:avLst/>
          </a:prstGeom>
        </p:spPr>
        <p:txBody>
          <a:bodyPr wrap="square">
            <a:spAutoFit/>
          </a:bodyPr>
          <a:lstStyle/>
          <a:p>
            <a:pPr algn="ctr" fontAlgn="base"/>
            <a:r>
              <a:rPr lang="en-GB" sz="1463" dirty="0">
                <a:solidFill>
                  <a:srgbClr val="262626"/>
                </a:solidFill>
                <a:latin typeface="Comic Sans MS" panose="030F0902030302020204" pitchFamily="66" charset="0"/>
              </a:rPr>
              <a:t>Cadog’s Shop is situated next to the community centre and is accessible by ALL! It is a shop where you can buy food (fresh, fridge and tinned)  and essential items at a ‘pay as you can’ price. The money raised in the shop goes towards community projects. </a:t>
            </a:r>
            <a:r>
              <a:rPr lang="en-GB" sz="975" dirty="0">
                <a:solidFill>
                  <a:srgbClr val="262626"/>
                </a:solidFill>
                <a:latin typeface="Comic Sans MS" panose="030F0902030302020204" pitchFamily="66" charset="0"/>
              </a:rPr>
              <a:t>(See shop opening times) </a:t>
            </a:r>
          </a:p>
          <a:p>
            <a:pPr fontAlgn="base"/>
            <a:r>
              <a:rPr lang="en-GB" sz="1463" dirty="0">
                <a:solidFill>
                  <a:srgbClr val="262626"/>
                </a:solidFill>
                <a:latin typeface="Roboto" panose="020F0502020204030204" pitchFamily="34" charset="0"/>
              </a:rPr>
              <a:t>.</a:t>
            </a:r>
          </a:p>
        </p:txBody>
      </p:sp>
      <p:sp>
        <p:nvSpPr>
          <p:cNvPr id="20" name="Rectangle 19">
            <a:extLst>
              <a:ext uri="{FF2B5EF4-FFF2-40B4-BE49-F238E27FC236}">
                <a16:creationId xmlns:a16="http://schemas.microsoft.com/office/drawing/2014/main" id="{AF1F6C29-21C6-564E-BCD1-4B374AF509EA}"/>
              </a:ext>
            </a:extLst>
          </p:cNvPr>
          <p:cNvSpPr/>
          <p:nvPr/>
        </p:nvSpPr>
        <p:spPr>
          <a:xfrm>
            <a:off x="2362209" y="5336997"/>
            <a:ext cx="3803213" cy="2343590"/>
          </a:xfrm>
          <a:prstGeom prst="rect">
            <a:avLst/>
          </a:prstGeom>
        </p:spPr>
        <p:txBody>
          <a:bodyPr wrap="square">
            <a:spAutoFit/>
          </a:bodyPr>
          <a:lstStyle/>
          <a:p>
            <a:pPr algn="ctr" fontAlgn="base"/>
            <a:r>
              <a:rPr lang="en-GB" sz="1463" dirty="0">
                <a:solidFill>
                  <a:srgbClr val="262626"/>
                </a:solidFill>
                <a:latin typeface="Comic Sans MS" panose="030F0902030302020204" pitchFamily="66" charset="0"/>
              </a:rPr>
              <a:t>We are looking for volunteers to help support the running of our Cadog’s Café and Shop. We are open Wednesday to Friday. You would receive time credits and have the opportunity to sign up to funded courses to further develop you! </a:t>
            </a:r>
          </a:p>
          <a:p>
            <a:pPr algn="ctr" fontAlgn="base"/>
            <a:r>
              <a:rPr lang="en-GB" sz="1463" dirty="0">
                <a:solidFill>
                  <a:srgbClr val="262626"/>
                </a:solidFill>
                <a:latin typeface="Comic Sans MS" panose="030F0902030302020204" pitchFamily="66" charset="0"/>
              </a:rPr>
              <a:t>Contact Miss Cogbill if you are interested in supporting us – </a:t>
            </a:r>
            <a:r>
              <a:rPr lang="en-GB" sz="1463" i="1" dirty="0">
                <a:solidFill>
                  <a:srgbClr val="262626"/>
                </a:solidFill>
                <a:latin typeface="Comic Sans MS" panose="030F0902030302020204" pitchFamily="66" charset="0"/>
              </a:rPr>
              <a:t>CogbillH2@hwbcymru.net</a:t>
            </a:r>
          </a:p>
          <a:p>
            <a:pPr fontAlgn="base"/>
            <a:r>
              <a:rPr lang="en-GB" sz="1463" dirty="0">
                <a:solidFill>
                  <a:srgbClr val="262626"/>
                </a:solidFill>
                <a:latin typeface="Roboto" panose="020F0502020204030204" pitchFamily="34" charset="0"/>
              </a:rPr>
              <a:t>.</a:t>
            </a:r>
          </a:p>
        </p:txBody>
      </p:sp>
      <p:sp>
        <p:nvSpPr>
          <p:cNvPr id="21" name="Rectangle 20">
            <a:extLst>
              <a:ext uri="{FF2B5EF4-FFF2-40B4-BE49-F238E27FC236}">
                <a16:creationId xmlns:a16="http://schemas.microsoft.com/office/drawing/2014/main" id="{2E4F56A1-DBE9-6549-874B-8B3950E74853}"/>
              </a:ext>
            </a:extLst>
          </p:cNvPr>
          <p:cNvSpPr/>
          <p:nvPr/>
        </p:nvSpPr>
        <p:spPr>
          <a:xfrm>
            <a:off x="642938" y="8002258"/>
            <a:ext cx="3218180" cy="1893339"/>
          </a:xfrm>
          <a:prstGeom prst="rect">
            <a:avLst/>
          </a:prstGeom>
        </p:spPr>
        <p:txBody>
          <a:bodyPr wrap="square">
            <a:spAutoFit/>
          </a:bodyPr>
          <a:lstStyle/>
          <a:p>
            <a:pPr algn="ctr" fontAlgn="base"/>
            <a:r>
              <a:rPr lang="en-GB" sz="1463" dirty="0">
                <a:solidFill>
                  <a:srgbClr val="262626"/>
                </a:solidFill>
                <a:latin typeface="Comic Sans MS" panose="030F0902030302020204" pitchFamily="66" charset="0"/>
              </a:rPr>
              <a:t>The Cadfield Van visits 5 locations within the Cadoxton and Oakfield area every Saturday from 9-12 (specific stops). Pay £4 to visit the van and fill up your tote bag. Book your slot using Parent Pay or call the school if you do not have access to Parent Pay. </a:t>
            </a:r>
            <a:endParaRPr lang="en-GB" sz="1463" dirty="0">
              <a:solidFill>
                <a:srgbClr val="262626"/>
              </a:solidFill>
              <a:latin typeface="Roboto" panose="020F0502020204030204" pitchFamily="34" charset="0"/>
            </a:endParaRPr>
          </a:p>
        </p:txBody>
      </p:sp>
      <p:pic>
        <p:nvPicPr>
          <p:cNvPr id="3" name="Picture 2" descr="A person smiling for the camera&#10;&#10;Description automatically generated with medium confidence">
            <a:extLst>
              <a:ext uri="{FF2B5EF4-FFF2-40B4-BE49-F238E27FC236}">
                <a16:creationId xmlns:a16="http://schemas.microsoft.com/office/drawing/2014/main" id="{1889A69C-B969-C848-A336-D17DDF722F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9644" y="141185"/>
            <a:ext cx="1212225" cy="1212225"/>
          </a:xfrm>
          <a:prstGeom prst="rect">
            <a:avLst/>
          </a:prstGeom>
          <a:ln>
            <a:solidFill>
              <a:schemeClr val="accent1"/>
            </a:solidFill>
          </a:ln>
        </p:spPr>
      </p:pic>
      <p:sp>
        <p:nvSpPr>
          <p:cNvPr id="4" name="TextBox 3">
            <a:extLst>
              <a:ext uri="{FF2B5EF4-FFF2-40B4-BE49-F238E27FC236}">
                <a16:creationId xmlns:a16="http://schemas.microsoft.com/office/drawing/2014/main" id="{FABE8511-8B8C-8944-925F-E8CF27448658}"/>
              </a:ext>
            </a:extLst>
          </p:cNvPr>
          <p:cNvSpPr txBox="1"/>
          <p:nvPr/>
        </p:nvSpPr>
        <p:spPr>
          <a:xfrm>
            <a:off x="5482344" y="1524000"/>
            <a:ext cx="1199525" cy="1169551"/>
          </a:xfrm>
          <a:prstGeom prst="rect">
            <a:avLst/>
          </a:prstGeom>
          <a:noFill/>
        </p:spPr>
        <p:txBody>
          <a:bodyPr wrap="square" rtlCol="0">
            <a:spAutoFit/>
          </a:bodyPr>
          <a:lstStyle/>
          <a:p>
            <a:r>
              <a:rPr lang="en-US" sz="1400" dirty="0"/>
              <a:t>Hannah </a:t>
            </a:r>
          </a:p>
          <a:p>
            <a:r>
              <a:rPr lang="en-US" sz="1400" dirty="0" err="1"/>
              <a:t>Cogbill</a:t>
            </a:r>
            <a:r>
              <a:rPr lang="en-US" sz="1400" dirty="0"/>
              <a:t> </a:t>
            </a:r>
          </a:p>
          <a:p>
            <a:r>
              <a:rPr lang="en-US" sz="1400" dirty="0"/>
              <a:t>Lead of Community Engagement </a:t>
            </a:r>
          </a:p>
        </p:txBody>
      </p:sp>
    </p:spTree>
    <p:extLst>
      <p:ext uri="{BB962C8B-B14F-4D97-AF65-F5344CB8AC3E}">
        <p14:creationId xmlns:p14="http://schemas.microsoft.com/office/powerpoint/2010/main" val="9707017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E66753-6671-E845-B7A2-CE29D69937EA}"/>
              </a:ext>
            </a:extLst>
          </p:cNvPr>
          <p:cNvPicPr>
            <a:picLocks noChangeAspect="1"/>
          </p:cNvPicPr>
          <p:nvPr/>
        </p:nvPicPr>
        <p:blipFill>
          <a:blip r:embed="rId2">
            <a:alphaModFix amt="35000"/>
          </a:blip>
          <a:stretch>
            <a:fillRect/>
          </a:stretch>
        </p:blipFill>
        <p:spPr>
          <a:xfrm>
            <a:off x="0" y="8545553"/>
            <a:ext cx="6858000" cy="1360448"/>
          </a:xfrm>
          <a:prstGeom prst="rect">
            <a:avLst/>
          </a:prstGeom>
        </p:spPr>
      </p:pic>
      <p:sp>
        <p:nvSpPr>
          <p:cNvPr id="8" name="TextBox 7">
            <a:extLst>
              <a:ext uri="{FF2B5EF4-FFF2-40B4-BE49-F238E27FC236}">
                <a16:creationId xmlns:a16="http://schemas.microsoft.com/office/drawing/2014/main" id="{11A289B7-5A8A-F34F-B904-1920A19B2982}"/>
              </a:ext>
            </a:extLst>
          </p:cNvPr>
          <p:cNvSpPr txBox="1"/>
          <p:nvPr/>
        </p:nvSpPr>
        <p:spPr>
          <a:xfrm>
            <a:off x="642938" y="47593"/>
            <a:ext cx="5572125" cy="842538"/>
          </a:xfrm>
          <a:prstGeom prst="rect">
            <a:avLst/>
          </a:prstGeom>
          <a:noFill/>
        </p:spPr>
        <p:txBody>
          <a:bodyPr wrap="square" rtlCol="0">
            <a:spAutoFit/>
          </a:bodyPr>
          <a:lstStyle/>
          <a:p>
            <a:pPr algn="ctr"/>
            <a:r>
              <a:rPr lang="en-GB" sz="4875" dirty="0">
                <a:latin typeface="Ink Free" panose="03080402000500000000" pitchFamily="66" charset="0"/>
              </a:rPr>
              <a:t>Community Centre </a:t>
            </a:r>
          </a:p>
        </p:txBody>
      </p:sp>
      <p:sp>
        <p:nvSpPr>
          <p:cNvPr id="9" name="Rectangle 8">
            <a:extLst>
              <a:ext uri="{FF2B5EF4-FFF2-40B4-BE49-F238E27FC236}">
                <a16:creationId xmlns:a16="http://schemas.microsoft.com/office/drawing/2014/main" id="{58CE2AA1-5468-4649-8A63-ADF20B2C9331}"/>
              </a:ext>
            </a:extLst>
          </p:cNvPr>
          <p:cNvSpPr/>
          <p:nvPr/>
        </p:nvSpPr>
        <p:spPr>
          <a:xfrm>
            <a:off x="782234" y="804246"/>
            <a:ext cx="5293520" cy="542584"/>
          </a:xfrm>
          <a:prstGeom prst="rect">
            <a:avLst/>
          </a:prstGeom>
        </p:spPr>
        <p:txBody>
          <a:bodyPr wrap="square">
            <a:spAutoFit/>
          </a:bodyPr>
          <a:lstStyle/>
          <a:p>
            <a:pPr algn="ctr" fontAlgn="base"/>
            <a:r>
              <a:rPr lang="en-GB" sz="1463" dirty="0">
                <a:solidFill>
                  <a:srgbClr val="262626"/>
                </a:solidFill>
                <a:latin typeface="Comic Sans MS" panose="030F0902030302020204" pitchFamily="66" charset="0"/>
              </a:rPr>
              <a:t>Victoria Park Community Centre is at the heart of our Cadoxton family. </a:t>
            </a:r>
            <a:endParaRPr lang="en-GB" sz="1463" dirty="0">
              <a:solidFill>
                <a:srgbClr val="262626"/>
              </a:solidFill>
              <a:latin typeface="Roboto" panose="020F0502020204030204" pitchFamily="34" charset="0"/>
            </a:endParaRPr>
          </a:p>
        </p:txBody>
      </p:sp>
      <p:sp>
        <p:nvSpPr>
          <p:cNvPr id="11" name="Rectangle 10">
            <a:extLst>
              <a:ext uri="{FF2B5EF4-FFF2-40B4-BE49-F238E27FC236}">
                <a16:creationId xmlns:a16="http://schemas.microsoft.com/office/drawing/2014/main" id="{0E3D1FDC-8E71-164D-AA55-E63444CA6D47}"/>
              </a:ext>
            </a:extLst>
          </p:cNvPr>
          <p:cNvSpPr/>
          <p:nvPr/>
        </p:nvSpPr>
        <p:spPr>
          <a:xfrm>
            <a:off x="1014406" y="2281407"/>
            <a:ext cx="4829175" cy="24029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3" dirty="0"/>
              <a:t>ADD PARENT LEARNING HERE</a:t>
            </a:r>
          </a:p>
          <a:p>
            <a:pPr algn="ctr"/>
            <a:r>
              <a:rPr lang="en-GB" sz="1463" dirty="0"/>
              <a:t>Coffee drop in etc. </a:t>
            </a:r>
          </a:p>
          <a:p>
            <a:pPr algn="ctr"/>
            <a:r>
              <a:rPr lang="en-GB" sz="1463" dirty="0"/>
              <a:t>Parent sessions etc.  </a:t>
            </a:r>
          </a:p>
        </p:txBody>
      </p:sp>
      <p:sp>
        <p:nvSpPr>
          <p:cNvPr id="12" name="Rectangle 11">
            <a:extLst>
              <a:ext uri="{FF2B5EF4-FFF2-40B4-BE49-F238E27FC236}">
                <a16:creationId xmlns:a16="http://schemas.microsoft.com/office/drawing/2014/main" id="{8202D40E-8514-9247-BDA1-26ADB6A1B8C8}"/>
              </a:ext>
            </a:extLst>
          </p:cNvPr>
          <p:cNvSpPr/>
          <p:nvPr/>
        </p:nvSpPr>
        <p:spPr>
          <a:xfrm>
            <a:off x="782236" y="8002133"/>
            <a:ext cx="5293520" cy="767711"/>
          </a:xfrm>
          <a:prstGeom prst="rect">
            <a:avLst/>
          </a:prstGeom>
        </p:spPr>
        <p:txBody>
          <a:bodyPr wrap="square">
            <a:spAutoFit/>
          </a:bodyPr>
          <a:lstStyle/>
          <a:p>
            <a:pPr algn="ctr" fontAlgn="base"/>
            <a:r>
              <a:rPr lang="en-GB" sz="1463" b="1" u="sng" dirty="0">
                <a:solidFill>
                  <a:srgbClr val="262626"/>
                </a:solidFill>
                <a:latin typeface="Comic Sans MS" panose="030F0902030302020204" pitchFamily="66" charset="0"/>
              </a:rPr>
              <a:t>Private Hire</a:t>
            </a:r>
          </a:p>
          <a:p>
            <a:pPr algn="ctr" fontAlgn="base"/>
            <a:r>
              <a:rPr lang="en-GB" sz="1463" dirty="0">
                <a:solidFill>
                  <a:srgbClr val="262626"/>
                </a:solidFill>
                <a:latin typeface="Comic Sans MS" panose="030F0902030302020204" pitchFamily="66" charset="0"/>
              </a:rPr>
              <a:t>Cost - £15/hr to hire. Contact our bookings officer Janet Clarke – </a:t>
            </a:r>
            <a:r>
              <a:rPr lang="en-GB" sz="1463" b="1" dirty="0">
                <a:solidFill>
                  <a:srgbClr val="262626"/>
                </a:solidFill>
                <a:latin typeface="Comic Sans MS" panose="030F0902030302020204" pitchFamily="66" charset="0"/>
              </a:rPr>
              <a:t>janclarke120@hotmail.com </a:t>
            </a:r>
            <a:endParaRPr lang="en-GB" sz="1463" b="1" dirty="0">
              <a:solidFill>
                <a:srgbClr val="262626"/>
              </a:solidFill>
              <a:latin typeface="Roboto" panose="020F0502020204030204" pitchFamily="34" charset="0"/>
            </a:endParaRPr>
          </a:p>
        </p:txBody>
      </p:sp>
      <p:graphicFrame>
        <p:nvGraphicFramePr>
          <p:cNvPr id="13" name="Table 13">
            <a:extLst>
              <a:ext uri="{FF2B5EF4-FFF2-40B4-BE49-F238E27FC236}">
                <a16:creationId xmlns:a16="http://schemas.microsoft.com/office/drawing/2014/main" id="{3E874B77-B00E-0A48-BD88-D8A071284EAA}"/>
              </a:ext>
            </a:extLst>
          </p:cNvPr>
          <p:cNvGraphicFramePr>
            <a:graphicFrameLocks noGrp="1"/>
          </p:cNvGraphicFramePr>
          <p:nvPr/>
        </p:nvGraphicFramePr>
        <p:xfrm>
          <a:off x="1075209" y="5051021"/>
          <a:ext cx="4768374" cy="2855782"/>
        </p:xfrm>
        <a:graphic>
          <a:graphicData uri="http://schemas.openxmlformats.org/drawingml/2006/table">
            <a:tbl>
              <a:tblPr firstRow="1" bandRow="1">
                <a:tableStyleId>{5C22544A-7EE6-4342-B048-85BDC9FD1C3A}</a:tableStyleId>
              </a:tblPr>
              <a:tblGrid>
                <a:gridCol w="2384187">
                  <a:extLst>
                    <a:ext uri="{9D8B030D-6E8A-4147-A177-3AD203B41FA5}">
                      <a16:colId xmlns:a16="http://schemas.microsoft.com/office/drawing/2014/main" val="2664317423"/>
                    </a:ext>
                  </a:extLst>
                </a:gridCol>
                <a:gridCol w="2384187">
                  <a:extLst>
                    <a:ext uri="{9D8B030D-6E8A-4147-A177-3AD203B41FA5}">
                      <a16:colId xmlns:a16="http://schemas.microsoft.com/office/drawing/2014/main" val="617976798"/>
                    </a:ext>
                  </a:extLst>
                </a:gridCol>
              </a:tblGrid>
              <a:tr h="520065">
                <a:tc>
                  <a:txBody>
                    <a:bodyPr/>
                    <a:lstStyle/>
                    <a:p>
                      <a:pPr algn="ctr"/>
                      <a:r>
                        <a:rPr lang="en-GB" sz="1000" b="1" dirty="0">
                          <a:solidFill>
                            <a:schemeClr val="tx1"/>
                          </a:solidFill>
                          <a:latin typeface="Comic Sans MS" panose="030F0902030302020204" pitchFamily="66" charset="0"/>
                        </a:rPr>
                        <a:t>Monday</a:t>
                      </a:r>
                    </a:p>
                  </a:txBody>
                  <a:tcPr marL="74295" marR="74295" marT="37148" marB="37148">
                    <a:solidFill>
                      <a:schemeClr val="accent1">
                        <a:lumMod val="40000"/>
                        <a:lumOff val="60000"/>
                      </a:schemeClr>
                    </a:solidFill>
                  </a:tcPr>
                </a:tc>
                <a:tc>
                  <a:txBody>
                    <a:bodyPr/>
                    <a:lstStyle/>
                    <a:p>
                      <a:r>
                        <a:rPr lang="en-GB" sz="1000" b="0" dirty="0">
                          <a:solidFill>
                            <a:schemeClr val="tx1"/>
                          </a:solidFill>
                          <a:latin typeface="Comic Sans MS" panose="030F0902030302020204" pitchFamily="66" charset="0"/>
                        </a:rPr>
                        <a:t>5:00-9:00 Tae Kwon Do </a:t>
                      </a:r>
                    </a:p>
                    <a:p>
                      <a:r>
                        <a:rPr lang="en-GB" sz="1000" b="0" dirty="0">
                          <a:solidFill>
                            <a:schemeClr val="tx1"/>
                          </a:solidFill>
                          <a:latin typeface="Comic Sans MS" panose="030F0902030302020204" pitchFamily="66" charset="0"/>
                        </a:rPr>
                        <a:t>6:30-9:00 WI (3</a:t>
                      </a:r>
                      <a:r>
                        <a:rPr lang="en-GB" sz="1000" b="0" baseline="30000" dirty="0">
                          <a:solidFill>
                            <a:schemeClr val="tx1"/>
                          </a:solidFill>
                          <a:latin typeface="Comic Sans MS" panose="030F0902030302020204" pitchFamily="66" charset="0"/>
                        </a:rPr>
                        <a:t>rd</a:t>
                      </a:r>
                      <a:r>
                        <a:rPr lang="en-GB" sz="1000" b="0" dirty="0">
                          <a:solidFill>
                            <a:schemeClr val="tx1"/>
                          </a:solidFill>
                          <a:latin typeface="Comic Sans MS" panose="030F0902030302020204" pitchFamily="66" charset="0"/>
                        </a:rPr>
                        <a:t> week of each Month) </a:t>
                      </a:r>
                    </a:p>
                  </a:txBody>
                  <a:tcPr marL="74295" marR="74295" marT="37148" marB="37148">
                    <a:solidFill>
                      <a:schemeClr val="accent1">
                        <a:lumMod val="40000"/>
                        <a:lumOff val="60000"/>
                      </a:schemeClr>
                    </a:solidFill>
                  </a:tcPr>
                </a:tc>
                <a:extLst>
                  <a:ext uri="{0D108BD9-81ED-4DB2-BD59-A6C34878D82A}">
                    <a16:rowId xmlns:a16="http://schemas.microsoft.com/office/drawing/2014/main" val="1206840044"/>
                  </a:ext>
                </a:extLst>
              </a:tr>
              <a:tr h="387381">
                <a:tc>
                  <a:txBody>
                    <a:bodyPr/>
                    <a:lstStyle/>
                    <a:p>
                      <a:pPr algn="ctr"/>
                      <a:r>
                        <a:rPr lang="en-GB" sz="1000" b="1" dirty="0">
                          <a:solidFill>
                            <a:schemeClr val="tx1"/>
                          </a:solidFill>
                          <a:latin typeface="Comic Sans MS" panose="030F0902030302020204" pitchFamily="66" charset="0"/>
                        </a:rPr>
                        <a:t>Tuesday</a:t>
                      </a:r>
                    </a:p>
                  </a:txBody>
                  <a:tcPr marL="74295" marR="74295" marT="37148" marB="37148">
                    <a:solidFill>
                      <a:schemeClr val="accent1">
                        <a:lumMod val="40000"/>
                        <a:lumOff val="60000"/>
                      </a:schemeClr>
                    </a:solidFill>
                  </a:tcPr>
                </a:tc>
                <a:tc>
                  <a:txBody>
                    <a:bodyPr/>
                    <a:lstStyle/>
                    <a:p>
                      <a:r>
                        <a:rPr lang="en-GB" sz="1000" b="0" dirty="0">
                          <a:solidFill>
                            <a:schemeClr val="tx1"/>
                          </a:solidFill>
                          <a:latin typeface="Comic Sans MS" panose="030F0902030302020204" pitchFamily="66" charset="0"/>
                        </a:rPr>
                        <a:t>7:00-9:00 Bingo </a:t>
                      </a:r>
                    </a:p>
                  </a:txBody>
                  <a:tcPr marL="74295" marR="74295" marT="37148" marB="37148">
                    <a:solidFill>
                      <a:schemeClr val="accent1">
                        <a:lumMod val="40000"/>
                        <a:lumOff val="60000"/>
                      </a:schemeClr>
                    </a:solidFill>
                  </a:tcPr>
                </a:tc>
                <a:extLst>
                  <a:ext uri="{0D108BD9-81ED-4DB2-BD59-A6C34878D82A}">
                    <a16:rowId xmlns:a16="http://schemas.microsoft.com/office/drawing/2014/main" val="2021376351"/>
                  </a:ext>
                </a:extLst>
              </a:tr>
              <a:tr h="387381">
                <a:tc>
                  <a:txBody>
                    <a:bodyPr/>
                    <a:lstStyle/>
                    <a:p>
                      <a:pPr algn="ctr"/>
                      <a:r>
                        <a:rPr lang="en-GB" sz="1000" b="1" dirty="0">
                          <a:solidFill>
                            <a:schemeClr val="tx1"/>
                          </a:solidFill>
                          <a:latin typeface="Comic Sans MS" panose="030F0902030302020204" pitchFamily="66" charset="0"/>
                        </a:rPr>
                        <a:t>Wednesday</a:t>
                      </a:r>
                    </a:p>
                  </a:txBody>
                  <a:tcPr marL="74295" marR="74295" marT="37148" marB="37148">
                    <a:solidFill>
                      <a:schemeClr val="accent1">
                        <a:lumMod val="40000"/>
                        <a:lumOff val="60000"/>
                      </a:schemeClr>
                    </a:solidFill>
                  </a:tcPr>
                </a:tc>
                <a:tc>
                  <a:txBody>
                    <a:bodyPr/>
                    <a:lstStyle/>
                    <a:p>
                      <a:r>
                        <a:rPr lang="en-GB" sz="1000" b="0" dirty="0">
                          <a:solidFill>
                            <a:schemeClr val="tx1"/>
                          </a:solidFill>
                          <a:latin typeface="Comic Sans MS" panose="030F0902030302020204" pitchFamily="66" charset="0"/>
                        </a:rPr>
                        <a:t>5:00-9:00 Tae Kwon Do </a:t>
                      </a:r>
                    </a:p>
                  </a:txBody>
                  <a:tcPr marL="74295" marR="74295" marT="37148" marB="37148">
                    <a:solidFill>
                      <a:schemeClr val="accent1">
                        <a:lumMod val="40000"/>
                        <a:lumOff val="60000"/>
                      </a:schemeClr>
                    </a:solidFill>
                  </a:tcPr>
                </a:tc>
                <a:extLst>
                  <a:ext uri="{0D108BD9-81ED-4DB2-BD59-A6C34878D82A}">
                    <a16:rowId xmlns:a16="http://schemas.microsoft.com/office/drawing/2014/main" val="1132953707"/>
                  </a:ext>
                </a:extLst>
              </a:tr>
              <a:tr h="387381">
                <a:tc>
                  <a:txBody>
                    <a:bodyPr/>
                    <a:lstStyle/>
                    <a:p>
                      <a:pPr algn="ctr"/>
                      <a:r>
                        <a:rPr lang="en-GB" sz="1000" b="1" dirty="0">
                          <a:solidFill>
                            <a:schemeClr val="tx1"/>
                          </a:solidFill>
                          <a:latin typeface="Comic Sans MS" panose="030F0902030302020204" pitchFamily="66" charset="0"/>
                        </a:rPr>
                        <a:t>Thursday</a:t>
                      </a:r>
                    </a:p>
                  </a:txBody>
                  <a:tcPr marL="74295" marR="74295" marT="37148" marB="37148">
                    <a:solidFill>
                      <a:schemeClr val="accent1">
                        <a:lumMod val="40000"/>
                        <a:lumOff val="60000"/>
                      </a:schemeClr>
                    </a:solidFill>
                  </a:tcPr>
                </a:tc>
                <a:tc>
                  <a:txBody>
                    <a:bodyPr/>
                    <a:lstStyle/>
                    <a:p>
                      <a:r>
                        <a:rPr lang="en-GB" sz="1000" b="0" dirty="0">
                          <a:solidFill>
                            <a:schemeClr val="tx1"/>
                          </a:solidFill>
                          <a:latin typeface="Comic Sans MS" panose="030F0902030302020204" pitchFamily="66" charset="0"/>
                        </a:rPr>
                        <a:t>5:00-9:00 Bingo </a:t>
                      </a:r>
                    </a:p>
                  </a:txBody>
                  <a:tcPr marL="74295" marR="74295" marT="37148" marB="37148">
                    <a:solidFill>
                      <a:schemeClr val="accent1">
                        <a:lumMod val="40000"/>
                        <a:lumOff val="60000"/>
                      </a:schemeClr>
                    </a:solidFill>
                  </a:tcPr>
                </a:tc>
                <a:extLst>
                  <a:ext uri="{0D108BD9-81ED-4DB2-BD59-A6C34878D82A}">
                    <a16:rowId xmlns:a16="http://schemas.microsoft.com/office/drawing/2014/main" val="388783286"/>
                  </a:ext>
                </a:extLst>
              </a:tr>
              <a:tr h="387381">
                <a:tc>
                  <a:txBody>
                    <a:bodyPr/>
                    <a:lstStyle/>
                    <a:p>
                      <a:pPr algn="ctr"/>
                      <a:r>
                        <a:rPr lang="en-GB" sz="1000" b="1" dirty="0">
                          <a:solidFill>
                            <a:schemeClr val="tx1"/>
                          </a:solidFill>
                          <a:latin typeface="Comic Sans MS" panose="030F0902030302020204" pitchFamily="66" charset="0"/>
                        </a:rPr>
                        <a:t>Friday </a:t>
                      </a:r>
                    </a:p>
                  </a:txBody>
                  <a:tcPr marL="74295" marR="74295" marT="37148" marB="37148">
                    <a:solidFill>
                      <a:schemeClr val="accent1">
                        <a:lumMod val="40000"/>
                        <a:lumOff val="60000"/>
                      </a:schemeClr>
                    </a:solidFill>
                  </a:tcPr>
                </a:tc>
                <a:tc>
                  <a:txBody>
                    <a:bodyPr/>
                    <a:lstStyle/>
                    <a:p>
                      <a:r>
                        <a:rPr lang="en-GB" sz="1000" b="0" dirty="0">
                          <a:solidFill>
                            <a:schemeClr val="tx1"/>
                          </a:solidFill>
                          <a:latin typeface="Comic Sans MS" panose="030F0902030302020204" pitchFamily="66" charset="0"/>
                        </a:rPr>
                        <a:t>5:00-8:30 School of Dance </a:t>
                      </a:r>
                    </a:p>
                  </a:txBody>
                  <a:tcPr marL="74295" marR="74295" marT="37148" marB="37148">
                    <a:solidFill>
                      <a:schemeClr val="accent1">
                        <a:lumMod val="40000"/>
                        <a:lumOff val="60000"/>
                      </a:schemeClr>
                    </a:solidFill>
                  </a:tcPr>
                </a:tc>
                <a:extLst>
                  <a:ext uri="{0D108BD9-81ED-4DB2-BD59-A6C34878D82A}">
                    <a16:rowId xmlns:a16="http://schemas.microsoft.com/office/drawing/2014/main" val="3670944341"/>
                  </a:ext>
                </a:extLst>
              </a:tr>
              <a:tr h="387381">
                <a:tc>
                  <a:txBody>
                    <a:bodyPr/>
                    <a:lstStyle/>
                    <a:p>
                      <a:pPr algn="ctr"/>
                      <a:r>
                        <a:rPr lang="en-GB" sz="1000" b="1" dirty="0">
                          <a:solidFill>
                            <a:schemeClr val="tx1"/>
                          </a:solidFill>
                          <a:latin typeface="Comic Sans MS" panose="030F0902030302020204" pitchFamily="66" charset="0"/>
                        </a:rPr>
                        <a:t>Saturday </a:t>
                      </a:r>
                    </a:p>
                  </a:txBody>
                  <a:tcPr marL="74295" marR="74295" marT="37148" marB="37148">
                    <a:solidFill>
                      <a:schemeClr val="accent1">
                        <a:lumMod val="40000"/>
                        <a:lumOff val="60000"/>
                      </a:schemeClr>
                    </a:solidFill>
                  </a:tcPr>
                </a:tc>
                <a:tc>
                  <a:txBody>
                    <a:bodyPr/>
                    <a:lstStyle/>
                    <a:p>
                      <a:r>
                        <a:rPr lang="en-GB" sz="1000" b="0" dirty="0">
                          <a:solidFill>
                            <a:schemeClr val="tx1"/>
                          </a:solidFill>
                          <a:latin typeface="Comic Sans MS" panose="030F0902030302020204" pitchFamily="66" charset="0"/>
                        </a:rPr>
                        <a:t>10:00-3:30  School of Dance </a:t>
                      </a:r>
                    </a:p>
                  </a:txBody>
                  <a:tcPr marL="74295" marR="74295" marT="37148" marB="37148">
                    <a:solidFill>
                      <a:schemeClr val="accent1">
                        <a:lumMod val="40000"/>
                        <a:lumOff val="60000"/>
                      </a:schemeClr>
                    </a:solidFill>
                  </a:tcPr>
                </a:tc>
                <a:extLst>
                  <a:ext uri="{0D108BD9-81ED-4DB2-BD59-A6C34878D82A}">
                    <a16:rowId xmlns:a16="http://schemas.microsoft.com/office/drawing/2014/main" val="3481763124"/>
                  </a:ext>
                </a:extLst>
              </a:tr>
              <a:tr h="387381">
                <a:tc>
                  <a:txBody>
                    <a:bodyPr/>
                    <a:lstStyle/>
                    <a:p>
                      <a:pPr algn="ctr"/>
                      <a:r>
                        <a:rPr lang="en-GB" sz="1000" b="1" dirty="0">
                          <a:solidFill>
                            <a:schemeClr val="tx1"/>
                          </a:solidFill>
                          <a:latin typeface="Comic Sans MS" panose="030F0902030302020204" pitchFamily="66" charset="0"/>
                        </a:rPr>
                        <a:t>Sunday </a:t>
                      </a:r>
                    </a:p>
                  </a:txBody>
                  <a:tcPr marL="74295" marR="74295" marT="37148" marB="37148">
                    <a:solidFill>
                      <a:schemeClr val="accent1">
                        <a:lumMod val="40000"/>
                        <a:lumOff val="60000"/>
                      </a:schemeClr>
                    </a:solidFill>
                  </a:tcPr>
                </a:tc>
                <a:tc>
                  <a:txBody>
                    <a:bodyPr/>
                    <a:lstStyle/>
                    <a:p>
                      <a:r>
                        <a:rPr lang="en-GB" sz="1000" b="0" dirty="0">
                          <a:solidFill>
                            <a:schemeClr val="tx1"/>
                          </a:solidFill>
                          <a:latin typeface="Comic Sans MS" panose="030F0902030302020204" pitchFamily="66" charset="0"/>
                        </a:rPr>
                        <a:t>10:00-2:00 – Tae Kwon Do</a:t>
                      </a:r>
                    </a:p>
                    <a:p>
                      <a:r>
                        <a:rPr lang="en-GB" sz="1000" b="0" dirty="0">
                          <a:solidFill>
                            <a:schemeClr val="tx1"/>
                          </a:solidFill>
                          <a:latin typeface="Comic Sans MS" panose="030F0902030302020204" pitchFamily="66" charset="0"/>
                        </a:rPr>
                        <a:t>4:30-9:00 Bingo </a:t>
                      </a:r>
                    </a:p>
                  </a:txBody>
                  <a:tcPr marL="74295" marR="74295" marT="37148" marB="37148">
                    <a:solidFill>
                      <a:schemeClr val="accent1">
                        <a:lumMod val="40000"/>
                        <a:lumOff val="60000"/>
                      </a:schemeClr>
                    </a:solidFill>
                  </a:tcPr>
                </a:tc>
                <a:extLst>
                  <a:ext uri="{0D108BD9-81ED-4DB2-BD59-A6C34878D82A}">
                    <a16:rowId xmlns:a16="http://schemas.microsoft.com/office/drawing/2014/main" val="1194972293"/>
                  </a:ext>
                </a:extLst>
              </a:tr>
            </a:tbl>
          </a:graphicData>
        </a:graphic>
      </p:graphicFrame>
      <p:sp>
        <p:nvSpPr>
          <p:cNvPr id="14" name="Rectangle 13">
            <a:extLst>
              <a:ext uri="{FF2B5EF4-FFF2-40B4-BE49-F238E27FC236}">
                <a16:creationId xmlns:a16="http://schemas.microsoft.com/office/drawing/2014/main" id="{D02596B7-CEC9-D141-9621-5A3C5044693D}"/>
              </a:ext>
            </a:extLst>
          </p:cNvPr>
          <p:cNvSpPr/>
          <p:nvPr/>
        </p:nvSpPr>
        <p:spPr>
          <a:xfrm>
            <a:off x="782234" y="1360448"/>
            <a:ext cx="5293520" cy="492443"/>
          </a:xfrm>
          <a:prstGeom prst="rect">
            <a:avLst/>
          </a:prstGeom>
        </p:spPr>
        <p:txBody>
          <a:bodyPr wrap="square">
            <a:spAutoFit/>
          </a:bodyPr>
          <a:lstStyle/>
          <a:p>
            <a:pPr algn="ctr" fontAlgn="base"/>
            <a:r>
              <a:rPr lang="en-GB" sz="1300" dirty="0">
                <a:solidFill>
                  <a:srgbClr val="262626"/>
                </a:solidFill>
                <a:latin typeface="Comic Sans MS" panose="030F0902030302020204" pitchFamily="66" charset="0"/>
              </a:rPr>
              <a:t>Facilities – Outdoor Kitchen, Indoor Kitchen, Main Hall, Annexe, Garden Area  </a:t>
            </a:r>
            <a:endParaRPr lang="en-GB" sz="1300" b="1" dirty="0">
              <a:solidFill>
                <a:srgbClr val="262626"/>
              </a:solidFill>
              <a:latin typeface="Roboto" panose="020F0502020204030204" pitchFamily="34" charset="0"/>
            </a:endParaRPr>
          </a:p>
        </p:txBody>
      </p:sp>
      <p:sp>
        <p:nvSpPr>
          <p:cNvPr id="16" name="Rectangle 15">
            <a:extLst>
              <a:ext uri="{FF2B5EF4-FFF2-40B4-BE49-F238E27FC236}">
                <a16:creationId xmlns:a16="http://schemas.microsoft.com/office/drawing/2014/main" id="{5A859BB3-B253-0C4C-9F0D-8D1885154A98}"/>
              </a:ext>
            </a:extLst>
          </p:cNvPr>
          <p:cNvSpPr/>
          <p:nvPr/>
        </p:nvSpPr>
        <p:spPr>
          <a:xfrm>
            <a:off x="782236" y="8825761"/>
            <a:ext cx="5293520" cy="692497"/>
          </a:xfrm>
          <a:prstGeom prst="rect">
            <a:avLst/>
          </a:prstGeom>
        </p:spPr>
        <p:txBody>
          <a:bodyPr wrap="square">
            <a:spAutoFit/>
          </a:bodyPr>
          <a:lstStyle/>
          <a:p>
            <a:pPr algn="ctr" fontAlgn="base"/>
            <a:r>
              <a:rPr lang="en-GB" sz="1950" b="1" dirty="0">
                <a:solidFill>
                  <a:schemeClr val="accent1"/>
                </a:solidFill>
                <a:latin typeface="Ink Free" panose="03080402000500000000" pitchFamily="66" charset="0"/>
              </a:rPr>
              <a:t>Upcoming events are shared in our weekly newsletter and on Seesaw. </a:t>
            </a:r>
          </a:p>
        </p:txBody>
      </p:sp>
      <p:sp>
        <p:nvSpPr>
          <p:cNvPr id="10" name="Rectangle 9">
            <a:extLst>
              <a:ext uri="{FF2B5EF4-FFF2-40B4-BE49-F238E27FC236}">
                <a16:creationId xmlns:a16="http://schemas.microsoft.com/office/drawing/2014/main" id="{E5BB57F5-9EC6-6E47-AC12-C94612D69D0A}"/>
              </a:ext>
            </a:extLst>
          </p:cNvPr>
          <p:cNvSpPr/>
          <p:nvPr/>
        </p:nvSpPr>
        <p:spPr>
          <a:xfrm>
            <a:off x="921543" y="4721089"/>
            <a:ext cx="5293520" cy="317459"/>
          </a:xfrm>
          <a:prstGeom prst="rect">
            <a:avLst/>
          </a:prstGeom>
        </p:spPr>
        <p:txBody>
          <a:bodyPr wrap="square">
            <a:spAutoFit/>
          </a:bodyPr>
          <a:lstStyle/>
          <a:p>
            <a:pPr algn="ctr" fontAlgn="base"/>
            <a:r>
              <a:rPr lang="en-GB" sz="1463" b="1" u="sng" dirty="0">
                <a:solidFill>
                  <a:srgbClr val="262626"/>
                </a:solidFill>
                <a:latin typeface="Comic Sans MS" panose="030F0902030302020204" pitchFamily="66" charset="0"/>
              </a:rPr>
              <a:t>What’s on?</a:t>
            </a:r>
            <a:endParaRPr lang="en-GB" sz="1463" b="1" u="sng" dirty="0">
              <a:solidFill>
                <a:srgbClr val="262626"/>
              </a:solidFill>
              <a:latin typeface="Roboto" panose="020F0502020204030204" pitchFamily="34" charset="0"/>
            </a:endParaRPr>
          </a:p>
        </p:txBody>
      </p:sp>
      <p:sp>
        <p:nvSpPr>
          <p:cNvPr id="15" name="Rectangle 14">
            <a:extLst>
              <a:ext uri="{FF2B5EF4-FFF2-40B4-BE49-F238E27FC236}">
                <a16:creationId xmlns:a16="http://schemas.microsoft.com/office/drawing/2014/main" id="{15D28CAE-1DE0-1749-BE4E-AC7F7C4E546A}"/>
              </a:ext>
            </a:extLst>
          </p:cNvPr>
          <p:cNvSpPr/>
          <p:nvPr/>
        </p:nvSpPr>
        <p:spPr>
          <a:xfrm>
            <a:off x="812636" y="1944614"/>
            <a:ext cx="5293520" cy="317459"/>
          </a:xfrm>
          <a:prstGeom prst="rect">
            <a:avLst/>
          </a:prstGeom>
        </p:spPr>
        <p:txBody>
          <a:bodyPr wrap="square">
            <a:spAutoFit/>
          </a:bodyPr>
          <a:lstStyle/>
          <a:p>
            <a:pPr algn="ctr" fontAlgn="base"/>
            <a:r>
              <a:rPr lang="en-GB" sz="1463" b="1" u="sng" dirty="0">
                <a:solidFill>
                  <a:srgbClr val="262626"/>
                </a:solidFill>
                <a:latin typeface="Comic Sans MS" panose="030F0902030302020204" pitchFamily="66" charset="0"/>
              </a:rPr>
              <a:t>Parent Learning Opportunities </a:t>
            </a:r>
            <a:endParaRPr lang="en-GB" sz="1463" b="1" u="sng" dirty="0">
              <a:solidFill>
                <a:srgbClr val="262626"/>
              </a:solidFill>
              <a:latin typeface="Roboto" panose="020F0502020204030204" pitchFamily="34" charset="0"/>
            </a:endParaRPr>
          </a:p>
        </p:txBody>
      </p:sp>
    </p:spTree>
    <p:extLst>
      <p:ext uri="{BB962C8B-B14F-4D97-AF65-F5344CB8AC3E}">
        <p14:creationId xmlns:p14="http://schemas.microsoft.com/office/powerpoint/2010/main" val="2819576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E66753-6671-E845-B7A2-CE29D69937EA}"/>
              </a:ext>
            </a:extLst>
          </p:cNvPr>
          <p:cNvPicPr>
            <a:picLocks noChangeAspect="1"/>
          </p:cNvPicPr>
          <p:nvPr/>
        </p:nvPicPr>
        <p:blipFill>
          <a:blip r:embed="rId2">
            <a:alphaModFix amt="35000"/>
          </a:blip>
          <a:stretch>
            <a:fillRect/>
          </a:stretch>
        </p:blipFill>
        <p:spPr>
          <a:xfrm>
            <a:off x="0" y="8545553"/>
            <a:ext cx="6858000" cy="1360448"/>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1E4BF501-D68B-4D53-AFA6-143C5A7F0B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566" y="2017099"/>
            <a:ext cx="2624863" cy="1446689"/>
          </a:xfrm>
          <a:prstGeom prst="rect">
            <a:avLst/>
          </a:prstGeom>
          <a:ln>
            <a:solidFill>
              <a:schemeClr val="accent1"/>
            </a:solidFill>
          </a:ln>
        </p:spPr>
      </p:pic>
      <p:graphicFrame>
        <p:nvGraphicFramePr>
          <p:cNvPr id="3" name="Table 2">
            <a:extLst>
              <a:ext uri="{FF2B5EF4-FFF2-40B4-BE49-F238E27FC236}">
                <a16:creationId xmlns:a16="http://schemas.microsoft.com/office/drawing/2014/main" id="{2B43B497-6B34-0680-B667-7FA8F3FD9434}"/>
              </a:ext>
            </a:extLst>
          </p:cNvPr>
          <p:cNvGraphicFramePr>
            <a:graphicFrameLocks noGrp="1"/>
          </p:cNvGraphicFramePr>
          <p:nvPr>
            <p:extLst>
              <p:ext uri="{D42A27DB-BD31-4B8C-83A1-F6EECF244321}">
                <p14:modId xmlns:p14="http://schemas.microsoft.com/office/powerpoint/2010/main" val="787661116"/>
              </p:ext>
            </p:extLst>
          </p:nvPr>
        </p:nvGraphicFramePr>
        <p:xfrm>
          <a:off x="114296" y="3599585"/>
          <a:ext cx="6629402" cy="2438400"/>
        </p:xfrm>
        <a:graphic>
          <a:graphicData uri="http://schemas.openxmlformats.org/drawingml/2006/table">
            <a:tbl>
              <a:tblPr firstRow="1" firstCol="1" bandRow="1">
                <a:tableStyleId>{5C22544A-7EE6-4342-B048-85BDC9FD1C3A}</a:tableStyleId>
              </a:tblPr>
              <a:tblGrid>
                <a:gridCol w="1325733">
                  <a:extLst>
                    <a:ext uri="{9D8B030D-6E8A-4147-A177-3AD203B41FA5}">
                      <a16:colId xmlns:a16="http://schemas.microsoft.com/office/drawing/2014/main" val="3402900557"/>
                    </a:ext>
                  </a:extLst>
                </a:gridCol>
                <a:gridCol w="1325733">
                  <a:extLst>
                    <a:ext uri="{9D8B030D-6E8A-4147-A177-3AD203B41FA5}">
                      <a16:colId xmlns:a16="http://schemas.microsoft.com/office/drawing/2014/main" val="2058878697"/>
                    </a:ext>
                  </a:extLst>
                </a:gridCol>
                <a:gridCol w="1325733">
                  <a:extLst>
                    <a:ext uri="{9D8B030D-6E8A-4147-A177-3AD203B41FA5}">
                      <a16:colId xmlns:a16="http://schemas.microsoft.com/office/drawing/2014/main" val="2434355108"/>
                    </a:ext>
                  </a:extLst>
                </a:gridCol>
                <a:gridCol w="1325733">
                  <a:extLst>
                    <a:ext uri="{9D8B030D-6E8A-4147-A177-3AD203B41FA5}">
                      <a16:colId xmlns:a16="http://schemas.microsoft.com/office/drawing/2014/main" val="2964519050"/>
                    </a:ext>
                  </a:extLst>
                </a:gridCol>
                <a:gridCol w="1326470">
                  <a:extLst>
                    <a:ext uri="{9D8B030D-6E8A-4147-A177-3AD203B41FA5}">
                      <a16:colId xmlns:a16="http://schemas.microsoft.com/office/drawing/2014/main" val="300836398"/>
                    </a:ext>
                  </a:extLst>
                </a:gridCol>
              </a:tblGrid>
              <a:tr h="0">
                <a:tc>
                  <a:txBody>
                    <a:bodyPr/>
                    <a:lstStyle/>
                    <a:p>
                      <a:r>
                        <a:rPr lang="en-GB" sz="2000">
                          <a:effectLst/>
                        </a:rPr>
                        <a:t>Term</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2000">
                          <a:effectLst/>
                        </a:rPr>
                        <a:t>Start</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2000">
                          <a:effectLst/>
                        </a:rPr>
                        <a:t>Half Term </a:t>
                      </a:r>
                      <a:endParaRPr lang="en-GB" sz="1200">
                        <a:effectLst/>
                      </a:endParaRPr>
                    </a:p>
                    <a:p>
                      <a:r>
                        <a:rPr lang="en-GB" sz="2000">
                          <a:effectLst/>
                        </a:rPr>
                        <a:t>Start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2000" dirty="0">
                          <a:effectLst/>
                        </a:rPr>
                        <a:t>Half Term </a:t>
                      </a:r>
                      <a:endParaRPr lang="en-GB" sz="1200" dirty="0">
                        <a:effectLst/>
                      </a:endParaRPr>
                    </a:p>
                    <a:p>
                      <a:r>
                        <a:rPr lang="en-GB" sz="2000" dirty="0">
                          <a:effectLst/>
                        </a:rPr>
                        <a:t>Ends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2000" dirty="0">
                          <a:effectLst/>
                        </a:rPr>
                        <a:t>Term </a:t>
                      </a:r>
                      <a:endParaRPr lang="en-GB" sz="1200" dirty="0">
                        <a:effectLst/>
                      </a:endParaRPr>
                    </a:p>
                    <a:p>
                      <a:r>
                        <a:rPr lang="en-GB" sz="2000" dirty="0">
                          <a:effectLst/>
                        </a:rPr>
                        <a:t>Ends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5473922"/>
                  </a:ext>
                </a:extLst>
              </a:tr>
              <a:tr h="134215">
                <a:tc>
                  <a:txBody>
                    <a:bodyPr/>
                    <a:lstStyle/>
                    <a:p>
                      <a:r>
                        <a:rPr lang="en-GB" sz="2000" dirty="0">
                          <a:effectLst/>
                        </a:rPr>
                        <a:t>Autumn </a:t>
                      </a:r>
                      <a:endParaRPr lang="en-GB" sz="1200" dirty="0">
                        <a:effectLst/>
                      </a:endParaRPr>
                    </a:p>
                    <a:p>
                      <a:r>
                        <a:rPr lang="en-GB" sz="2000" dirty="0">
                          <a:effectLst/>
                        </a:rPr>
                        <a:t>2022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2000" dirty="0">
                          <a:effectLst/>
                        </a:rPr>
                        <a:t>5</a:t>
                      </a:r>
                      <a:r>
                        <a:rPr lang="en-GB" sz="2000" baseline="30000" dirty="0">
                          <a:effectLst/>
                        </a:rPr>
                        <a:t>th</a:t>
                      </a:r>
                      <a:r>
                        <a:rPr lang="en-GB" sz="2000" dirty="0">
                          <a:effectLst/>
                        </a:rPr>
                        <a:t>  September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2000" dirty="0">
                          <a:effectLst/>
                        </a:rPr>
                        <a:t>31</a:t>
                      </a:r>
                      <a:r>
                        <a:rPr lang="en-GB" sz="2000" baseline="30000" dirty="0">
                          <a:effectLst/>
                        </a:rPr>
                        <a:t>st</a:t>
                      </a:r>
                      <a:r>
                        <a:rPr lang="en-GB" sz="2000" dirty="0">
                          <a:effectLst/>
                        </a:rPr>
                        <a:t>  October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2000" dirty="0">
                          <a:effectLst/>
                        </a:rPr>
                        <a:t>4</a:t>
                      </a:r>
                      <a:r>
                        <a:rPr lang="en-GB" sz="2000" baseline="30000" dirty="0">
                          <a:effectLst/>
                        </a:rPr>
                        <a:t>th</a:t>
                      </a:r>
                      <a:r>
                        <a:rPr lang="en-GB" sz="2000" dirty="0">
                          <a:effectLst/>
                        </a:rPr>
                        <a:t> </a:t>
                      </a:r>
                      <a:endParaRPr lang="en-GB" sz="1200" dirty="0">
                        <a:effectLst/>
                      </a:endParaRPr>
                    </a:p>
                    <a:p>
                      <a:r>
                        <a:rPr lang="en-GB" sz="2000" dirty="0">
                          <a:effectLst/>
                        </a:rPr>
                        <a:t>November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2000" dirty="0">
                          <a:effectLst/>
                        </a:rPr>
                        <a:t>23</a:t>
                      </a:r>
                      <a:r>
                        <a:rPr lang="en-GB" sz="2000" baseline="30000" dirty="0">
                          <a:effectLst/>
                        </a:rPr>
                        <a:t>rd</a:t>
                      </a:r>
                      <a:r>
                        <a:rPr lang="en-GB" sz="2000" dirty="0">
                          <a:effectLst/>
                        </a:rPr>
                        <a:t>  December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5534751"/>
                  </a:ext>
                </a:extLst>
              </a:tr>
              <a:tr h="0">
                <a:tc>
                  <a:txBody>
                    <a:bodyPr/>
                    <a:lstStyle/>
                    <a:p>
                      <a:r>
                        <a:rPr lang="en-GB" sz="2000" dirty="0">
                          <a:effectLst/>
                        </a:rPr>
                        <a:t>Spring </a:t>
                      </a:r>
                      <a:endParaRPr lang="en-GB" sz="1200" dirty="0">
                        <a:effectLst/>
                      </a:endParaRPr>
                    </a:p>
                    <a:p>
                      <a:r>
                        <a:rPr lang="en-GB" sz="2000" dirty="0">
                          <a:effectLst/>
                        </a:rPr>
                        <a:t>2023</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GB" sz="2000" baseline="30000" dirty="0">
                        <a:effectLst/>
                      </a:endParaRPr>
                    </a:p>
                    <a:p>
                      <a:r>
                        <a:rPr lang="en-GB" sz="2000" dirty="0">
                          <a:effectLst/>
                        </a:rPr>
                        <a:t>9</a:t>
                      </a:r>
                      <a:r>
                        <a:rPr lang="en-GB" sz="2000" baseline="30000" dirty="0">
                          <a:effectLst/>
                        </a:rPr>
                        <a:t>th</a:t>
                      </a:r>
                      <a:r>
                        <a:rPr lang="en-GB" sz="2000" dirty="0">
                          <a:effectLst/>
                        </a:rPr>
                        <a:t> January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2000" dirty="0">
                          <a:effectLst/>
                        </a:rPr>
                        <a:t>20</a:t>
                      </a:r>
                      <a:r>
                        <a:rPr lang="en-GB" sz="2000" baseline="30000" dirty="0">
                          <a:effectLst/>
                        </a:rPr>
                        <a:t>th</a:t>
                      </a:r>
                      <a:r>
                        <a:rPr lang="en-GB" sz="2000" dirty="0">
                          <a:effectLst/>
                        </a:rPr>
                        <a:t>  February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2000" dirty="0">
                          <a:effectLst/>
                        </a:rPr>
                        <a:t>24</a:t>
                      </a:r>
                      <a:r>
                        <a:rPr lang="en-GB" sz="2000" baseline="30000" dirty="0">
                          <a:effectLst/>
                        </a:rPr>
                        <a:t>th</a:t>
                      </a:r>
                      <a:r>
                        <a:rPr lang="en-GB" sz="2000" dirty="0">
                          <a:effectLst/>
                        </a:rPr>
                        <a:t> February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2000" baseline="0" dirty="0">
                          <a:effectLst/>
                        </a:rPr>
                        <a:t>31</a:t>
                      </a:r>
                      <a:r>
                        <a:rPr lang="en-GB" sz="2000" baseline="30000" dirty="0">
                          <a:effectLst/>
                        </a:rPr>
                        <a:t>st</a:t>
                      </a:r>
                      <a:r>
                        <a:rPr lang="en-GB" sz="2000" baseline="0" dirty="0">
                          <a:effectLst/>
                        </a:rPr>
                        <a:t> March  </a:t>
                      </a:r>
                      <a:endParaRPr lang="en-GB" sz="12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0575290"/>
                  </a:ext>
                </a:extLst>
              </a:tr>
              <a:tr h="0">
                <a:tc>
                  <a:txBody>
                    <a:bodyPr/>
                    <a:lstStyle/>
                    <a:p>
                      <a:r>
                        <a:rPr lang="en-GB" sz="2000" dirty="0">
                          <a:effectLst/>
                        </a:rPr>
                        <a:t>Summer</a:t>
                      </a:r>
                      <a:endParaRPr lang="en-GB" sz="1200" dirty="0">
                        <a:effectLst/>
                      </a:endParaRPr>
                    </a:p>
                    <a:p>
                      <a:r>
                        <a:rPr lang="en-GB" sz="2000" dirty="0">
                          <a:effectLst/>
                        </a:rPr>
                        <a:t>2023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2000" dirty="0">
                          <a:effectLst/>
                        </a:rPr>
                        <a:t>17</a:t>
                      </a:r>
                      <a:r>
                        <a:rPr lang="en-GB" sz="2000" baseline="30000" dirty="0">
                          <a:effectLst/>
                        </a:rPr>
                        <a:t>th</a:t>
                      </a:r>
                      <a:r>
                        <a:rPr lang="en-GB" sz="2000" dirty="0">
                          <a:effectLst/>
                        </a:rPr>
                        <a:t> April</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2000" baseline="0" dirty="0">
                          <a:effectLst/>
                        </a:rPr>
                        <a:t>29</a:t>
                      </a:r>
                      <a:r>
                        <a:rPr lang="en-GB" sz="2000" baseline="30000" dirty="0">
                          <a:effectLst/>
                        </a:rPr>
                        <a:t>th</a:t>
                      </a:r>
                      <a:r>
                        <a:rPr lang="en-GB" sz="2000" dirty="0">
                          <a:effectLst/>
                        </a:rPr>
                        <a:t> May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2000" dirty="0">
                          <a:effectLst/>
                        </a:rPr>
                        <a:t>2</a:t>
                      </a:r>
                      <a:r>
                        <a:rPr lang="en-GB" sz="2000" baseline="30000" dirty="0">
                          <a:effectLst/>
                        </a:rPr>
                        <a:t>nd</a:t>
                      </a:r>
                      <a:r>
                        <a:rPr lang="en-GB" sz="2000" dirty="0">
                          <a:effectLst/>
                        </a:rPr>
                        <a:t>  June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2000" dirty="0">
                          <a:effectLst/>
                        </a:rPr>
                        <a:t>24</a:t>
                      </a:r>
                      <a:r>
                        <a:rPr lang="en-GB" sz="2000" baseline="30000" dirty="0">
                          <a:effectLst/>
                        </a:rPr>
                        <a:t>th</a:t>
                      </a:r>
                      <a:r>
                        <a:rPr lang="en-GB" sz="2000" dirty="0">
                          <a:effectLst/>
                        </a:rPr>
                        <a:t>  July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9477809"/>
                  </a:ext>
                </a:extLst>
              </a:tr>
            </a:tbl>
          </a:graphicData>
        </a:graphic>
      </p:graphicFrame>
      <p:graphicFrame>
        <p:nvGraphicFramePr>
          <p:cNvPr id="4" name="Table 3">
            <a:extLst>
              <a:ext uri="{FF2B5EF4-FFF2-40B4-BE49-F238E27FC236}">
                <a16:creationId xmlns:a16="http://schemas.microsoft.com/office/drawing/2014/main" id="{866EB58F-2EBD-FF77-F5B2-6D43E43B6CF7}"/>
              </a:ext>
            </a:extLst>
          </p:cNvPr>
          <p:cNvGraphicFramePr>
            <a:graphicFrameLocks noGrp="1"/>
          </p:cNvGraphicFramePr>
          <p:nvPr>
            <p:extLst>
              <p:ext uri="{D42A27DB-BD31-4B8C-83A1-F6EECF244321}">
                <p14:modId xmlns:p14="http://schemas.microsoft.com/office/powerpoint/2010/main" val="2595902175"/>
              </p:ext>
            </p:extLst>
          </p:nvPr>
        </p:nvGraphicFramePr>
        <p:xfrm>
          <a:off x="1990406" y="6306415"/>
          <a:ext cx="2877185" cy="2239139"/>
        </p:xfrm>
        <a:graphic>
          <a:graphicData uri="http://schemas.openxmlformats.org/drawingml/2006/table">
            <a:tbl>
              <a:tblPr firstRow="1" firstCol="1" bandRow="1">
                <a:tableStyleId>{5C22544A-7EE6-4342-B048-85BDC9FD1C3A}</a:tableStyleId>
              </a:tblPr>
              <a:tblGrid>
                <a:gridCol w="2877185">
                  <a:extLst>
                    <a:ext uri="{9D8B030D-6E8A-4147-A177-3AD203B41FA5}">
                      <a16:colId xmlns:a16="http://schemas.microsoft.com/office/drawing/2014/main" val="561709807"/>
                    </a:ext>
                  </a:extLst>
                </a:gridCol>
              </a:tblGrid>
              <a:tr h="319877">
                <a:tc>
                  <a:txBody>
                    <a:bodyPr/>
                    <a:lstStyle/>
                    <a:p>
                      <a:pPr algn="ctr"/>
                      <a:r>
                        <a:rPr lang="en-GB" sz="2000" dirty="0">
                          <a:effectLst/>
                        </a:rPr>
                        <a:t>Inset Days 2022-2023</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4604100"/>
                  </a:ext>
                </a:extLst>
              </a:tr>
              <a:tr h="319877">
                <a:tc>
                  <a:txBody>
                    <a:bodyPr/>
                    <a:lstStyle/>
                    <a:p>
                      <a:r>
                        <a:rPr lang="en-GB" sz="2000" dirty="0">
                          <a:effectLst/>
                        </a:rPr>
                        <a:t>5</a:t>
                      </a:r>
                      <a:r>
                        <a:rPr lang="en-GB" sz="2000" baseline="30000" dirty="0">
                          <a:effectLst/>
                        </a:rPr>
                        <a:t>th</a:t>
                      </a:r>
                      <a:r>
                        <a:rPr lang="en-GB" sz="2000" dirty="0">
                          <a:effectLst/>
                        </a:rPr>
                        <a:t>  September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0618444"/>
                  </a:ext>
                </a:extLst>
              </a:tr>
              <a:tr h="319877">
                <a:tc>
                  <a:txBody>
                    <a:bodyPr/>
                    <a:lstStyle/>
                    <a:p>
                      <a:r>
                        <a:rPr lang="en-GB" sz="2000" dirty="0">
                          <a:effectLst/>
                        </a:rPr>
                        <a:t>26</a:t>
                      </a:r>
                      <a:r>
                        <a:rPr lang="en-GB" sz="2000" baseline="30000" dirty="0">
                          <a:effectLst/>
                        </a:rPr>
                        <a:t>th</a:t>
                      </a:r>
                      <a:r>
                        <a:rPr lang="en-GB" sz="2000" dirty="0">
                          <a:effectLst/>
                        </a:rPr>
                        <a:t> September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8383035"/>
                  </a:ext>
                </a:extLst>
              </a:tr>
              <a:tr h="319877">
                <a:tc>
                  <a:txBody>
                    <a:bodyPr/>
                    <a:lstStyle/>
                    <a:p>
                      <a:r>
                        <a:rPr lang="en-GB" sz="2000" dirty="0">
                          <a:effectLst/>
                        </a:rPr>
                        <a:t>28</a:t>
                      </a:r>
                      <a:r>
                        <a:rPr lang="en-GB" sz="2000" baseline="30000" dirty="0">
                          <a:effectLst/>
                        </a:rPr>
                        <a:t>th</a:t>
                      </a:r>
                      <a:r>
                        <a:rPr lang="en-GB" sz="2000" dirty="0">
                          <a:effectLst/>
                        </a:rPr>
                        <a:t>  October (Cluster)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86562611"/>
                  </a:ext>
                </a:extLst>
              </a:tr>
              <a:tr h="319877">
                <a:tc>
                  <a:txBody>
                    <a:bodyPr/>
                    <a:lstStyle/>
                    <a:p>
                      <a:r>
                        <a:rPr lang="en-GB" sz="2000" dirty="0">
                          <a:effectLst/>
                        </a:rPr>
                        <a:t>23</a:t>
                      </a:r>
                      <a:r>
                        <a:rPr lang="en-GB" sz="2000" baseline="30000" dirty="0">
                          <a:effectLst/>
                        </a:rPr>
                        <a:t>rd</a:t>
                      </a:r>
                      <a:r>
                        <a:rPr lang="en-GB" sz="2000" dirty="0">
                          <a:effectLst/>
                        </a:rPr>
                        <a:t> December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0190046"/>
                  </a:ext>
                </a:extLst>
              </a:tr>
              <a:tr h="319877">
                <a:tc>
                  <a:txBody>
                    <a:bodyPr/>
                    <a:lstStyle/>
                    <a:p>
                      <a:r>
                        <a:rPr lang="en-GB" sz="2000" dirty="0">
                          <a:effectLst/>
                        </a:rPr>
                        <a:t>10</a:t>
                      </a:r>
                      <a:r>
                        <a:rPr lang="en-GB" sz="2000" baseline="30000" dirty="0">
                          <a:effectLst/>
                        </a:rPr>
                        <a:t>th</a:t>
                      </a:r>
                      <a:r>
                        <a:rPr lang="en-GB" sz="2000" dirty="0">
                          <a:effectLst/>
                        </a:rPr>
                        <a:t>  March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20208317"/>
                  </a:ext>
                </a:extLst>
              </a:tr>
              <a:tr h="319877">
                <a:tc>
                  <a:txBody>
                    <a:bodyPr/>
                    <a:lstStyle/>
                    <a:p>
                      <a:r>
                        <a:rPr lang="en-GB" sz="2000" dirty="0">
                          <a:effectLst/>
                        </a:rPr>
                        <a:t>26</a:t>
                      </a:r>
                      <a:r>
                        <a:rPr lang="en-GB" sz="2000" baseline="30000" dirty="0">
                          <a:effectLst/>
                        </a:rPr>
                        <a:t>th</a:t>
                      </a:r>
                      <a:r>
                        <a:rPr lang="en-GB" sz="2000" dirty="0">
                          <a:effectLst/>
                        </a:rPr>
                        <a:t>  May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509615"/>
                  </a:ext>
                </a:extLst>
              </a:tr>
            </a:tbl>
          </a:graphicData>
        </a:graphic>
      </p:graphicFrame>
      <p:sp>
        <p:nvSpPr>
          <p:cNvPr id="5" name="Rectangle 4">
            <a:extLst>
              <a:ext uri="{FF2B5EF4-FFF2-40B4-BE49-F238E27FC236}">
                <a16:creationId xmlns:a16="http://schemas.microsoft.com/office/drawing/2014/main" id="{8DB089C6-A275-FDBF-58C5-EE2FB61AEFEE}"/>
              </a:ext>
            </a:extLst>
          </p:cNvPr>
          <p:cNvSpPr/>
          <p:nvPr/>
        </p:nvSpPr>
        <p:spPr>
          <a:xfrm>
            <a:off x="881854" y="152660"/>
            <a:ext cx="5094288" cy="1591630"/>
          </a:xfrm>
          <a:prstGeom prst="rect">
            <a:avLst/>
          </a:prstGeom>
          <a:solidFill>
            <a:srgbClr val="FFFFFF"/>
          </a:solidFill>
          <a:ln w="38100">
            <a:solidFill>
              <a:srgbClr val="404040"/>
            </a:solidFill>
            <a:miter lim="800000"/>
          </a:ln>
        </p:spPr>
        <p:txBody>
          <a:bodyPr vert="horz" lIns="91440" tIns="45720" rIns="91440" bIns="45720" rtlCol="0" anchor="ctr">
            <a:normAutofit/>
          </a:bodyPr>
          <a:lstStyle/>
          <a:p>
            <a:pPr marL="12700" algn="ctr" defTabSz="685800">
              <a:lnSpc>
                <a:spcPct val="90000"/>
              </a:lnSpc>
              <a:spcBef>
                <a:spcPct val="0"/>
              </a:spcBef>
              <a:spcAft>
                <a:spcPts val="600"/>
              </a:spcAft>
            </a:pPr>
            <a:r>
              <a:rPr lang="en-US" sz="3300" b="1" spc="-5" dirty="0">
                <a:solidFill>
                  <a:srgbClr val="404040"/>
                </a:solidFill>
                <a:latin typeface="+mj-lt"/>
                <a:ea typeface="+mj-ea"/>
                <a:cs typeface="+mj-cs"/>
              </a:rPr>
              <a:t>Information and Dates for the Diary</a:t>
            </a:r>
          </a:p>
        </p:txBody>
      </p:sp>
    </p:spTree>
    <p:extLst>
      <p:ext uri="{BB962C8B-B14F-4D97-AF65-F5344CB8AC3E}">
        <p14:creationId xmlns:p14="http://schemas.microsoft.com/office/powerpoint/2010/main" val="3133831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8247888"/>
            <a:ext cx="6858000" cy="1655064"/>
          </a:xfrm>
          <a:prstGeom prst="rect">
            <a:avLst/>
          </a:prstGeom>
        </p:spPr>
      </p:pic>
      <p:pic>
        <p:nvPicPr>
          <p:cNvPr id="3" name="object 3"/>
          <p:cNvPicPr/>
          <p:nvPr/>
        </p:nvPicPr>
        <p:blipFill>
          <a:blip r:embed="rId3" cstate="print"/>
          <a:stretch>
            <a:fillRect/>
          </a:stretch>
        </p:blipFill>
        <p:spPr>
          <a:xfrm>
            <a:off x="5199888" y="27432"/>
            <a:ext cx="1658112" cy="1438655"/>
          </a:xfrm>
          <a:prstGeom prst="rect">
            <a:avLst/>
          </a:prstGeom>
        </p:spPr>
      </p:pic>
      <p:sp>
        <p:nvSpPr>
          <p:cNvPr id="4" name="object 4"/>
          <p:cNvSpPr txBox="1">
            <a:spLocks noGrp="1"/>
          </p:cNvSpPr>
          <p:nvPr>
            <p:ph type="title"/>
          </p:nvPr>
        </p:nvSpPr>
        <p:spPr>
          <a:xfrm>
            <a:off x="3060065" y="3188640"/>
            <a:ext cx="737870" cy="635000"/>
          </a:xfrm>
          <a:prstGeom prst="rect">
            <a:avLst/>
          </a:prstGeom>
        </p:spPr>
        <p:txBody>
          <a:bodyPr vert="horz" wrap="square" lIns="0" tIns="12700" rIns="0" bIns="0" rtlCol="0">
            <a:spAutoFit/>
          </a:bodyPr>
          <a:lstStyle/>
          <a:p>
            <a:pPr marL="12700">
              <a:lnSpc>
                <a:spcPct val="100000"/>
              </a:lnSpc>
              <a:spcBef>
                <a:spcPts val="100"/>
              </a:spcBef>
            </a:pPr>
            <a:r>
              <a:rPr sz="4000" b="0" u="none" dirty="0">
                <a:latin typeface="Amatic SC"/>
                <a:cs typeface="Amatic SC"/>
              </a:rPr>
              <a:t>Ai</a:t>
            </a:r>
            <a:r>
              <a:rPr sz="4000" b="0" u="none" spc="-10" dirty="0">
                <a:latin typeface="Amatic SC"/>
                <a:cs typeface="Amatic SC"/>
              </a:rPr>
              <a:t>m</a:t>
            </a:r>
            <a:r>
              <a:rPr sz="4000" b="0" u="none" dirty="0">
                <a:latin typeface="Amatic SC"/>
                <a:cs typeface="Amatic SC"/>
              </a:rPr>
              <a:t>s</a:t>
            </a:r>
            <a:endParaRPr sz="4000" dirty="0">
              <a:latin typeface="Amatic SC"/>
              <a:cs typeface="Amatic SC"/>
            </a:endParaRPr>
          </a:p>
        </p:txBody>
      </p:sp>
      <p:sp>
        <p:nvSpPr>
          <p:cNvPr id="5" name="object 5"/>
          <p:cNvSpPr txBox="1"/>
          <p:nvPr/>
        </p:nvSpPr>
        <p:spPr>
          <a:xfrm>
            <a:off x="510540" y="3823640"/>
            <a:ext cx="5836920" cy="5657511"/>
          </a:xfrm>
          <a:prstGeom prst="rect">
            <a:avLst/>
          </a:prstGeom>
        </p:spPr>
        <p:txBody>
          <a:bodyPr vert="horz" wrap="square" lIns="0" tIns="29845" rIns="0" bIns="0" rtlCol="0">
            <a:spAutoFit/>
          </a:bodyPr>
          <a:lstStyle/>
          <a:p>
            <a:pPr marL="73025" marR="66040" algn="ctr">
              <a:lnSpc>
                <a:spcPts val="1580"/>
              </a:lnSpc>
              <a:spcBef>
                <a:spcPts val="235"/>
              </a:spcBef>
            </a:pPr>
            <a:r>
              <a:rPr sz="1400" b="1" spc="-5" dirty="0">
                <a:solidFill>
                  <a:srgbClr val="005493"/>
                </a:solidFill>
                <a:latin typeface="Comic Neue Angular"/>
                <a:cs typeface="Comic Neue Angular"/>
              </a:rPr>
              <a:t>To</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empower</a:t>
            </a:r>
            <a:r>
              <a:rPr sz="1400" b="1" spc="5" dirty="0">
                <a:solidFill>
                  <a:srgbClr val="005493"/>
                </a:solidFill>
                <a:latin typeface="Comic Neue Angular"/>
                <a:cs typeface="Comic Neue Angular"/>
              </a:rPr>
              <a:t> </a:t>
            </a:r>
            <a:r>
              <a:rPr sz="1400" b="1" spc="-5" dirty="0">
                <a:solidFill>
                  <a:srgbClr val="005493"/>
                </a:solidFill>
                <a:latin typeface="Comic Neue Angular"/>
                <a:cs typeface="Comic Neue Angular"/>
              </a:rPr>
              <a:t>ambitious,</a:t>
            </a:r>
            <a:r>
              <a:rPr sz="1400" b="1" spc="5" dirty="0">
                <a:solidFill>
                  <a:srgbClr val="005493"/>
                </a:solidFill>
                <a:latin typeface="Comic Neue Angular"/>
                <a:cs typeface="Comic Neue Angular"/>
              </a:rPr>
              <a:t> </a:t>
            </a:r>
            <a:r>
              <a:rPr sz="1400" b="1" spc="-5" dirty="0">
                <a:solidFill>
                  <a:srgbClr val="005493"/>
                </a:solidFill>
                <a:latin typeface="Comic Neue Angular"/>
                <a:cs typeface="Comic Neue Angular"/>
              </a:rPr>
              <a:t>capable</a:t>
            </a:r>
            <a:r>
              <a:rPr sz="1400" b="1" spc="5" dirty="0">
                <a:solidFill>
                  <a:srgbClr val="005493"/>
                </a:solidFill>
                <a:latin typeface="Comic Neue Angular"/>
                <a:cs typeface="Comic Neue Angular"/>
              </a:rPr>
              <a:t> </a:t>
            </a:r>
            <a:r>
              <a:rPr sz="1400" b="1" spc="-5" dirty="0">
                <a:solidFill>
                  <a:srgbClr val="005493"/>
                </a:solidFill>
                <a:latin typeface="Comic Neue Angular"/>
                <a:cs typeface="Comic Neue Angular"/>
              </a:rPr>
              <a:t>learners,</a:t>
            </a:r>
            <a:r>
              <a:rPr sz="1400" b="1" spc="10" dirty="0">
                <a:solidFill>
                  <a:srgbClr val="005493"/>
                </a:solidFill>
                <a:latin typeface="Comic Neue Angular"/>
                <a:cs typeface="Comic Neue Angular"/>
              </a:rPr>
              <a:t> </a:t>
            </a:r>
            <a:r>
              <a:rPr sz="1400" b="1" spc="-5" dirty="0">
                <a:solidFill>
                  <a:srgbClr val="005493"/>
                </a:solidFill>
                <a:latin typeface="Comic Neue Angular"/>
                <a:cs typeface="Comic Neue Angular"/>
              </a:rPr>
              <a:t>ready</a:t>
            </a:r>
            <a:r>
              <a:rPr sz="1400" b="1" dirty="0">
                <a:solidFill>
                  <a:srgbClr val="005493"/>
                </a:solidFill>
                <a:latin typeface="Comic Neue Angular"/>
                <a:cs typeface="Comic Neue Angular"/>
              </a:rPr>
              <a:t> to</a:t>
            </a:r>
            <a:r>
              <a:rPr sz="1400" b="1" spc="5" dirty="0">
                <a:solidFill>
                  <a:srgbClr val="005493"/>
                </a:solidFill>
                <a:latin typeface="Comic Neue Angular"/>
                <a:cs typeface="Comic Neue Angular"/>
              </a:rPr>
              <a:t> </a:t>
            </a:r>
            <a:r>
              <a:rPr sz="1400" b="1" spc="-5" dirty="0">
                <a:solidFill>
                  <a:srgbClr val="005493"/>
                </a:solidFill>
                <a:latin typeface="Comic Neue Angular"/>
                <a:cs typeface="Comic Neue Angular"/>
              </a:rPr>
              <a:t>learn</a:t>
            </a:r>
            <a:r>
              <a:rPr sz="1400" b="1" spc="5" dirty="0">
                <a:solidFill>
                  <a:srgbClr val="005493"/>
                </a:solidFill>
                <a:latin typeface="Comic Neue Angular"/>
                <a:cs typeface="Comic Neue Angular"/>
              </a:rPr>
              <a:t> </a:t>
            </a:r>
            <a:r>
              <a:rPr sz="1400" b="1" spc="-5" dirty="0">
                <a:solidFill>
                  <a:srgbClr val="005493"/>
                </a:solidFill>
                <a:latin typeface="Comic Neue Angular"/>
                <a:cs typeface="Comic Neue Angular"/>
              </a:rPr>
              <a:t>throughout</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their </a:t>
            </a:r>
            <a:r>
              <a:rPr sz="1400" b="1" spc="-445" dirty="0">
                <a:solidFill>
                  <a:srgbClr val="005493"/>
                </a:solidFill>
                <a:latin typeface="Comic Neue Angular"/>
                <a:cs typeface="Comic Neue Angular"/>
              </a:rPr>
              <a:t> </a:t>
            </a:r>
            <a:r>
              <a:rPr sz="1400" b="1" spc="-5" dirty="0">
                <a:solidFill>
                  <a:srgbClr val="005493"/>
                </a:solidFill>
                <a:latin typeface="Comic Neue Angular"/>
                <a:cs typeface="Comic Neue Angular"/>
              </a:rPr>
              <a:t>lives</a:t>
            </a:r>
            <a:endParaRPr sz="1400" b="1" dirty="0">
              <a:latin typeface="Comic Neue Angular"/>
              <a:cs typeface="Comic Neue Angular"/>
            </a:endParaRPr>
          </a:p>
          <a:p>
            <a:pPr>
              <a:lnSpc>
                <a:spcPct val="100000"/>
              </a:lnSpc>
              <a:spcBef>
                <a:spcPts val="5"/>
              </a:spcBef>
            </a:pPr>
            <a:endParaRPr sz="1450" b="1" dirty="0">
              <a:latin typeface="Comic Neue Angular"/>
              <a:cs typeface="Comic Neue Angular"/>
            </a:endParaRPr>
          </a:p>
          <a:p>
            <a:pPr algn="ctr">
              <a:lnSpc>
                <a:spcPct val="100000"/>
              </a:lnSpc>
              <a:spcBef>
                <a:spcPts val="5"/>
              </a:spcBef>
            </a:pPr>
            <a:r>
              <a:rPr sz="1400" b="1" spc="-5" dirty="0">
                <a:solidFill>
                  <a:srgbClr val="005493"/>
                </a:solidFill>
                <a:latin typeface="Comic Neue Angular"/>
                <a:cs typeface="Comic Neue Angular"/>
              </a:rPr>
              <a:t>To</a:t>
            </a:r>
            <a:r>
              <a:rPr sz="1400" b="1" dirty="0">
                <a:solidFill>
                  <a:srgbClr val="005493"/>
                </a:solidFill>
                <a:latin typeface="Comic Neue Angular"/>
                <a:cs typeface="Comic Neue Angular"/>
              </a:rPr>
              <a:t> prioritise </a:t>
            </a:r>
            <a:r>
              <a:rPr sz="1400" b="1" spc="-5" dirty="0">
                <a:solidFill>
                  <a:srgbClr val="005493"/>
                </a:solidFill>
                <a:latin typeface="Comic Neue Angular"/>
                <a:cs typeface="Comic Neue Angular"/>
              </a:rPr>
              <a:t>positive</a:t>
            </a:r>
            <a:r>
              <a:rPr sz="1400" b="1" spc="5" dirty="0">
                <a:solidFill>
                  <a:srgbClr val="005493"/>
                </a:solidFill>
                <a:latin typeface="Comic Neue Angular"/>
                <a:cs typeface="Comic Neue Angular"/>
              </a:rPr>
              <a:t> </a:t>
            </a:r>
            <a:r>
              <a:rPr sz="1400" b="1" spc="-5" dirty="0">
                <a:solidFill>
                  <a:srgbClr val="005493"/>
                </a:solidFill>
                <a:latin typeface="Comic Neue Angular"/>
                <a:cs typeface="Comic Neue Angular"/>
              </a:rPr>
              <a:t>relationships</a:t>
            </a:r>
            <a:r>
              <a:rPr sz="1400" b="1" spc="5" dirty="0">
                <a:solidFill>
                  <a:srgbClr val="005493"/>
                </a:solidFill>
                <a:latin typeface="Comic Neue Angular"/>
                <a:cs typeface="Comic Neue Angular"/>
              </a:rPr>
              <a:t> </a:t>
            </a:r>
            <a:r>
              <a:rPr sz="1400" b="1" spc="-10" dirty="0">
                <a:solidFill>
                  <a:srgbClr val="005493"/>
                </a:solidFill>
                <a:latin typeface="Comic Neue Angular"/>
                <a:cs typeface="Comic Neue Angular"/>
              </a:rPr>
              <a:t>ahead</a:t>
            </a:r>
            <a:r>
              <a:rPr sz="1400" b="1" dirty="0">
                <a:solidFill>
                  <a:srgbClr val="005493"/>
                </a:solidFill>
                <a:latin typeface="Comic Neue Angular"/>
                <a:cs typeface="Comic Neue Angular"/>
              </a:rPr>
              <a:t> of </a:t>
            </a:r>
            <a:r>
              <a:rPr sz="1400" b="1" spc="-5" dirty="0">
                <a:solidFill>
                  <a:srgbClr val="005493"/>
                </a:solidFill>
                <a:latin typeface="Comic Neue Angular"/>
                <a:cs typeface="Comic Neue Angular"/>
              </a:rPr>
              <a:t>everything</a:t>
            </a:r>
            <a:r>
              <a:rPr sz="1400" b="1" spc="-10" dirty="0">
                <a:solidFill>
                  <a:srgbClr val="005493"/>
                </a:solidFill>
                <a:latin typeface="Comic Neue Angular"/>
                <a:cs typeface="Comic Neue Angular"/>
              </a:rPr>
              <a:t> </a:t>
            </a:r>
            <a:r>
              <a:rPr sz="1400" b="1" spc="-5" dirty="0">
                <a:solidFill>
                  <a:srgbClr val="005493"/>
                </a:solidFill>
                <a:latin typeface="Comic Neue Angular"/>
                <a:cs typeface="Comic Neue Angular"/>
              </a:rPr>
              <a:t>else</a:t>
            </a:r>
            <a:endParaRPr sz="1400" b="1" dirty="0">
              <a:latin typeface="Comic Neue Angular"/>
              <a:cs typeface="Comic Neue Angular"/>
            </a:endParaRPr>
          </a:p>
          <a:p>
            <a:pPr>
              <a:lnSpc>
                <a:spcPct val="100000"/>
              </a:lnSpc>
            </a:pPr>
            <a:endParaRPr sz="1600" b="1" dirty="0">
              <a:latin typeface="Comic Neue Angular"/>
              <a:cs typeface="Comic Neue Angular"/>
            </a:endParaRPr>
          </a:p>
          <a:p>
            <a:pPr marL="103505" marR="96520" algn="ctr">
              <a:lnSpc>
                <a:spcPts val="1580"/>
              </a:lnSpc>
            </a:pPr>
            <a:r>
              <a:rPr sz="1400" b="1" spc="-5" dirty="0">
                <a:solidFill>
                  <a:srgbClr val="005493"/>
                </a:solidFill>
                <a:latin typeface="Comic Neue Angular"/>
                <a:cs typeface="Comic Neue Angular"/>
              </a:rPr>
              <a:t>To</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create</a:t>
            </a:r>
            <a:r>
              <a:rPr sz="1400" b="1" spc="5" dirty="0">
                <a:solidFill>
                  <a:srgbClr val="005493"/>
                </a:solidFill>
                <a:latin typeface="Comic Neue Angular"/>
                <a:cs typeface="Comic Neue Angular"/>
              </a:rPr>
              <a:t> </a:t>
            </a:r>
            <a:r>
              <a:rPr sz="1400" b="1" spc="-5" dirty="0">
                <a:solidFill>
                  <a:srgbClr val="005493"/>
                </a:solidFill>
                <a:latin typeface="Comic Neue Angular"/>
                <a:cs typeface="Comic Neue Angular"/>
              </a:rPr>
              <a:t>enterprising,</a:t>
            </a:r>
            <a:r>
              <a:rPr sz="1400" b="1" spc="10" dirty="0">
                <a:solidFill>
                  <a:srgbClr val="005493"/>
                </a:solidFill>
                <a:latin typeface="Comic Neue Angular"/>
                <a:cs typeface="Comic Neue Angular"/>
              </a:rPr>
              <a:t> </a:t>
            </a:r>
            <a:r>
              <a:rPr sz="1400" b="1" spc="-5" dirty="0">
                <a:solidFill>
                  <a:srgbClr val="005493"/>
                </a:solidFill>
                <a:latin typeface="Comic Neue Angular"/>
                <a:cs typeface="Comic Neue Angular"/>
              </a:rPr>
              <a:t>creative</a:t>
            </a:r>
            <a:r>
              <a:rPr sz="1400" b="1" spc="5" dirty="0">
                <a:solidFill>
                  <a:srgbClr val="005493"/>
                </a:solidFill>
                <a:latin typeface="Comic Neue Angular"/>
                <a:cs typeface="Comic Neue Angular"/>
              </a:rPr>
              <a:t> </a:t>
            </a:r>
            <a:r>
              <a:rPr sz="1400" b="1" spc="-5" dirty="0">
                <a:solidFill>
                  <a:srgbClr val="005493"/>
                </a:solidFill>
                <a:latin typeface="Comic Neue Angular"/>
                <a:cs typeface="Comic Neue Angular"/>
              </a:rPr>
              <a:t>contributors,</a:t>
            </a:r>
            <a:r>
              <a:rPr sz="1400" b="1" spc="10" dirty="0">
                <a:solidFill>
                  <a:srgbClr val="005493"/>
                </a:solidFill>
                <a:latin typeface="Comic Neue Angular"/>
                <a:cs typeface="Comic Neue Angular"/>
              </a:rPr>
              <a:t> </a:t>
            </a:r>
            <a:r>
              <a:rPr sz="1400" b="1" spc="-5" dirty="0">
                <a:solidFill>
                  <a:srgbClr val="005493"/>
                </a:solidFill>
                <a:latin typeface="Comic Neue Angular"/>
                <a:cs typeface="Comic Neue Angular"/>
              </a:rPr>
              <a:t>ready</a:t>
            </a:r>
            <a:r>
              <a:rPr sz="1400" b="1" spc="5" dirty="0">
                <a:solidFill>
                  <a:srgbClr val="005493"/>
                </a:solidFill>
                <a:latin typeface="Comic Neue Angular"/>
                <a:cs typeface="Comic Neue Angular"/>
              </a:rPr>
              <a:t> </a:t>
            </a:r>
            <a:r>
              <a:rPr sz="1400" b="1" dirty="0">
                <a:solidFill>
                  <a:srgbClr val="005493"/>
                </a:solidFill>
                <a:latin typeface="Comic Neue Angular"/>
                <a:cs typeface="Comic Neue Angular"/>
              </a:rPr>
              <a:t>to</a:t>
            </a:r>
            <a:r>
              <a:rPr sz="1400" b="1" spc="5" dirty="0">
                <a:solidFill>
                  <a:srgbClr val="005493"/>
                </a:solidFill>
                <a:latin typeface="Comic Neue Angular"/>
                <a:cs typeface="Comic Neue Angular"/>
              </a:rPr>
              <a:t> </a:t>
            </a:r>
            <a:r>
              <a:rPr sz="1400" b="1" spc="-5" dirty="0">
                <a:solidFill>
                  <a:srgbClr val="005493"/>
                </a:solidFill>
                <a:latin typeface="Comic Neue Angular"/>
                <a:cs typeface="Comic Neue Angular"/>
              </a:rPr>
              <a:t>play</a:t>
            </a:r>
            <a:r>
              <a:rPr sz="1400" b="1" spc="5" dirty="0">
                <a:solidFill>
                  <a:srgbClr val="005493"/>
                </a:solidFill>
                <a:latin typeface="Comic Neue Angular"/>
                <a:cs typeface="Comic Neue Angular"/>
              </a:rPr>
              <a:t> </a:t>
            </a:r>
            <a:r>
              <a:rPr sz="1400" b="1" dirty="0">
                <a:solidFill>
                  <a:srgbClr val="005493"/>
                </a:solidFill>
                <a:latin typeface="Comic Neue Angular"/>
                <a:cs typeface="Comic Neue Angular"/>
              </a:rPr>
              <a:t>a </a:t>
            </a:r>
            <a:r>
              <a:rPr sz="1400" b="1" spc="-5" dirty="0">
                <a:solidFill>
                  <a:srgbClr val="005493"/>
                </a:solidFill>
                <a:latin typeface="Comic Neue Angular"/>
                <a:cs typeface="Comic Neue Angular"/>
              </a:rPr>
              <a:t>full</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part</a:t>
            </a:r>
            <a:r>
              <a:rPr sz="1400" b="1" spc="5" dirty="0">
                <a:solidFill>
                  <a:srgbClr val="005493"/>
                </a:solidFill>
                <a:latin typeface="Comic Neue Angular"/>
                <a:cs typeface="Comic Neue Angular"/>
              </a:rPr>
              <a:t> </a:t>
            </a:r>
            <a:r>
              <a:rPr sz="1400" b="1" dirty="0">
                <a:solidFill>
                  <a:srgbClr val="005493"/>
                </a:solidFill>
                <a:latin typeface="Comic Neue Angular"/>
                <a:cs typeface="Comic Neue Angular"/>
              </a:rPr>
              <a:t>in </a:t>
            </a:r>
            <a:r>
              <a:rPr sz="1400" b="1" spc="-445" dirty="0">
                <a:solidFill>
                  <a:srgbClr val="005493"/>
                </a:solidFill>
                <a:latin typeface="Comic Neue Angular"/>
                <a:cs typeface="Comic Neue Angular"/>
              </a:rPr>
              <a:t> </a:t>
            </a:r>
            <a:r>
              <a:rPr sz="1400" b="1" spc="-5" dirty="0">
                <a:solidFill>
                  <a:srgbClr val="005493"/>
                </a:solidFill>
                <a:latin typeface="Comic Neue Angular"/>
                <a:cs typeface="Comic Neue Angular"/>
              </a:rPr>
              <a:t>life and</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work</a:t>
            </a:r>
            <a:endParaRPr sz="1400" b="1" dirty="0">
              <a:latin typeface="Comic Neue Angular"/>
              <a:cs typeface="Comic Neue Angular"/>
            </a:endParaRPr>
          </a:p>
          <a:p>
            <a:pPr>
              <a:lnSpc>
                <a:spcPct val="100000"/>
              </a:lnSpc>
              <a:spcBef>
                <a:spcPts val="5"/>
              </a:spcBef>
            </a:pPr>
            <a:endParaRPr sz="1450" b="1" dirty="0">
              <a:latin typeface="Comic Neue Angular"/>
              <a:cs typeface="Comic Neue Angular"/>
            </a:endParaRPr>
          </a:p>
          <a:p>
            <a:pPr algn="ctr">
              <a:lnSpc>
                <a:spcPct val="100000"/>
              </a:lnSpc>
              <a:spcBef>
                <a:spcPts val="5"/>
              </a:spcBef>
            </a:pPr>
            <a:r>
              <a:rPr sz="1400" b="1" spc="-5" dirty="0">
                <a:solidFill>
                  <a:srgbClr val="005493"/>
                </a:solidFill>
                <a:latin typeface="Comic Neue Angular"/>
                <a:cs typeface="Comic Neue Angular"/>
              </a:rPr>
              <a:t>To shape</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ethical,</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informed</a:t>
            </a:r>
            <a:r>
              <a:rPr sz="1400" b="1" dirty="0">
                <a:solidFill>
                  <a:srgbClr val="005493"/>
                </a:solidFill>
                <a:latin typeface="Comic Neue Angular"/>
                <a:cs typeface="Comic Neue Angular"/>
              </a:rPr>
              <a:t> citizens of</a:t>
            </a:r>
            <a:r>
              <a:rPr sz="1400" b="1" spc="-5" dirty="0">
                <a:solidFill>
                  <a:srgbClr val="005493"/>
                </a:solidFill>
                <a:latin typeface="Comic Neue Angular"/>
                <a:cs typeface="Comic Neue Angular"/>
              </a:rPr>
              <a:t> Wales</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and</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the world</a:t>
            </a:r>
            <a:endParaRPr sz="1400" b="1" dirty="0">
              <a:latin typeface="Comic Neue Angular"/>
              <a:cs typeface="Comic Neue Angular"/>
            </a:endParaRPr>
          </a:p>
          <a:p>
            <a:pPr>
              <a:lnSpc>
                <a:spcPct val="100000"/>
              </a:lnSpc>
            </a:pPr>
            <a:endParaRPr sz="1600" b="1" dirty="0">
              <a:latin typeface="Comic Neue Angular"/>
              <a:cs typeface="Comic Neue Angular"/>
            </a:endParaRPr>
          </a:p>
          <a:p>
            <a:pPr marL="213360" marR="207010" algn="ctr">
              <a:lnSpc>
                <a:spcPts val="1580"/>
              </a:lnSpc>
            </a:pPr>
            <a:r>
              <a:rPr sz="1400" b="1" spc="-5" dirty="0">
                <a:solidFill>
                  <a:srgbClr val="005493"/>
                </a:solidFill>
                <a:latin typeface="Comic Neue Angular"/>
                <a:cs typeface="Comic Neue Angular"/>
              </a:rPr>
              <a:t>To</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foster</a:t>
            </a:r>
            <a:r>
              <a:rPr sz="1400" b="1" spc="5" dirty="0">
                <a:solidFill>
                  <a:srgbClr val="005493"/>
                </a:solidFill>
                <a:latin typeface="Comic Neue Angular"/>
                <a:cs typeface="Comic Neue Angular"/>
              </a:rPr>
              <a:t> </a:t>
            </a:r>
            <a:r>
              <a:rPr sz="1400" b="1" spc="-5" dirty="0">
                <a:solidFill>
                  <a:srgbClr val="005493"/>
                </a:solidFill>
                <a:latin typeface="Comic Neue Angular"/>
                <a:cs typeface="Comic Neue Angular"/>
              </a:rPr>
              <a:t>healthy,</a:t>
            </a:r>
            <a:r>
              <a:rPr sz="1400" b="1" spc="5" dirty="0">
                <a:solidFill>
                  <a:srgbClr val="005493"/>
                </a:solidFill>
                <a:latin typeface="Comic Neue Angular"/>
                <a:cs typeface="Comic Neue Angular"/>
              </a:rPr>
              <a:t> </a:t>
            </a:r>
            <a:r>
              <a:rPr sz="1400" b="1" spc="-5" dirty="0">
                <a:solidFill>
                  <a:srgbClr val="005493"/>
                </a:solidFill>
                <a:latin typeface="Comic Neue Angular"/>
                <a:cs typeface="Comic Neue Angular"/>
              </a:rPr>
              <a:t>confident</a:t>
            </a:r>
            <a:r>
              <a:rPr sz="1400" b="1" spc="5" dirty="0">
                <a:solidFill>
                  <a:srgbClr val="005493"/>
                </a:solidFill>
                <a:latin typeface="Comic Neue Angular"/>
                <a:cs typeface="Comic Neue Angular"/>
              </a:rPr>
              <a:t> </a:t>
            </a:r>
            <a:r>
              <a:rPr sz="1400" b="1" spc="-5" dirty="0">
                <a:solidFill>
                  <a:srgbClr val="005493"/>
                </a:solidFill>
                <a:latin typeface="Comic Neue Angular"/>
                <a:cs typeface="Comic Neue Angular"/>
              </a:rPr>
              <a:t>individuals,</a:t>
            </a:r>
            <a:r>
              <a:rPr sz="1400" b="1" spc="5" dirty="0">
                <a:solidFill>
                  <a:srgbClr val="005493"/>
                </a:solidFill>
                <a:latin typeface="Comic Neue Angular"/>
                <a:cs typeface="Comic Neue Angular"/>
              </a:rPr>
              <a:t> </a:t>
            </a:r>
            <a:r>
              <a:rPr sz="1400" b="1" spc="-5" dirty="0">
                <a:solidFill>
                  <a:srgbClr val="005493"/>
                </a:solidFill>
                <a:latin typeface="Comic Neue Angular"/>
                <a:cs typeface="Comic Neue Angular"/>
              </a:rPr>
              <a:t>ready</a:t>
            </a:r>
            <a:r>
              <a:rPr sz="1400" b="1" spc="5" dirty="0">
                <a:solidFill>
                  <a:srgbClr val="005493"/>
                </a:solidFill>
                <a:latin typeface="Comic Neue Angular"/>
                <a:cs typeface="Comic Neue Angular"/>
              </a:rPr>
              <a:t> </a:t>
            </a:r>
            <a:r>
              <a:rPr sz="1400" b="1" dirty="0">
                <a:solidFill>
                  <a:srgbClr val="005493"/>
                </a:solidFill>
                <a:latin typeface="Comic Neue Angular"/>
                <a:cs typeface="Comic Neue Angular"/>
              </a:rPr>
              <a:t>to</a:t>
            </a:r>
            <a:r>
              <a:rPr sz="1400" b="1" spc="5" dirty="0">
                <a:solidFill>
                  <a:srgbClr val="005493"/>
                </a:solidFill>
                <a:latin typeface="Comic Neue Angular"/>
                <a:cs typeface="Comic Neue Angular"/>
              </a:rPr>
              <a:t> </a:t>
            </a:r>
            <a:r>
              <a:rPr sz="1400" b="1" spc="-5" dirty="0">
                <a:solidFill>
                  <a:srgbClr val="005493"/>
                </a:solidFill>
                <a:latin typeface="Comic Neue Angular"/>
                <a:cs typeface="Comic Neue Angular"/>
              </a:rPr>
              <a:t>lead</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fulfilling lives</a:t>
            </a:r>
            <a:r>
              <a:rPr sz="1400" b="1" spc="5" dirty="0">
                <a:solidFill>
                  <a:srgbClr val="005493"/>
                </a:solidFill>
                <a:latin typeface="Comic Neue Angular"/>
                <a:cs typeface="Comic Neue Angular"/>
              </a:rPr>
              <a:t> </a:t>
            </a:r>
            <a:r>
              <a:rPr sz="1400" b="1" spc="-5" dirty="0">
                <a:solidFill>
                  <a:srgbClr val="005493"/>
                </a:solidFill>
                <a:latin typeface="Comic Neue Angular"/>
                <a:cs typeface="Comic Neue Angular"/>
              </a:rPr>
              <a:t>as </a:t>
            </a:r>
            <a:r>
              <a:rPr sz="1400" b="1" spc="-445" dirty="0">
                <a:solidFill>
                  <a:srgbClr val="005493"/>
                </a:solidFill>
                <a:latin typeface="Comic Neue Angular"/>
                <a:cs typeface="Comic Neue Angular"/>
              </a:rPr>
              <a:t> </a:t>
            </a:r>
            <a:r>
              <a:rPr sz="1400" b="1" spc="-5" dirty="0">
                <a:solidFill>
                  <a:srgbClr val="005493"/>
                </a:solidFill>
                <a:latin typeface="Comic Neue Angular"/>
                <a:cs typeface="Comic Neue Angular"/>
              </a:rPr>
              <a:t>valued members</a:t>
            </a:r>
            <a:r>
              <a:rPr sz="1400" b="1" spc="5" dirty="0">
                <a:solidFill>
                  <a:srgbClr val="005493"/>
                </a:solidFill>
                <a:latin typeface="Comic Neue Angular"/>
                <a:cs typeface="Comic Neue Angular"/>
              </a:rPr>
              <a:t> </a:t>
            </a:r>
            <a:r>
              <a:rPr sz="1400" b="1" dirty="0">
                <a:solidFill>
                  <a:srgbClr val="005493"/>
                </a:solidFill>
                <a:latin typeface="Comic Neue Angular"/>
                <a:cs typeface="Comic Neue Angular"/>
              </a:rPr>
              <a:t>of</a:t>
            </a:r>
            <a:r>
              <a:rPr sz="1400" b="1" spc="-5" dirty="0">
                <a:solidFill>
                  <a:srgbClr val="005493"/>
                </a:solidFill>
                <a:latin typeface="Comic Neue Angular"/>
                <a:cs typeface="Comic Neue Angular"/>
              </a:rPr>
              <a:t> </a:t>
            </a:r>
            <a:r>
              <a:rPr sz="1400" b="1" dirty="0">
                <a:solidFill>
                  <a:srgbClr val="005493"/>
                </a:solidFill>
                <a:latin typeface="Comic Neue Angular"/>
                <a:cs typeface="Comic Neue Angular"/>
              </a:rPr>
              <a:t>society</a:t>
            </a:r>
            <a:endParaRPr sz="1400" b="1" dirty="0">
              <a:latin typeface="Comic Neue Angular"/>
              <a:cs typeface="Comic Neue Angular"/>
            </a:endParaRPr>
          </a:p>
          <a:p>
            <a:pPr>
              <a:lnSpc>
                <a:spcPct val="100000"/>
              </a:lnSpc>
              <a:spcBef>
                <a:spcPts val="40"/>
              </a:spcBef>
            </a:pPr>
            <a:endParaRPr sz="1400" b="1" dirty="0">
              <a:latin typeface="Comic Neue Angular"/>
              <a:cs typeface="Comic Neue Angular"/>
            </a:endParaRPr>
          </a:p>
          <a:p>
            <a:pPr marL="48260" marR="41275" algn="ctr">
              <a:lnSpc>
                <a:spcPct val="101400"/>
              </a:lnSpc>
            </a:pPr>
            <a:r>
              <a:rPr sz="1400" b="1" spc="-5" dirty="0">
                <a:solidFill>
                  <a:srgbClr val="005493"/>
                </a:solidFill>
                <a:latin typeface="Comic Neue Angular"/>
                <a:cs typeface="Comic Neue Angular"/>
              </a:rPr>
              <a:t>To</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offer</a:t>
            </a:r>
            <a:r>
              <a:rPr sz="1400" b="1" spc="5" dirty="0">
                <a:solidFill>
                  <a:srgbClr val="005493"/>
                </a:solidFill>
                <a:latin typeface="Comic Neue Angular"/>
                <a:cs typeface="Comic Neue Angular"/>
              </a:rPr>
              <a:t> </a:t>
            </a:r>
            <a:r>
              <a:rPr sz="1400" b="1" dirty="0">
                <a:solidFill>
                  <a:srgbClr val="005493"/>
                </a:solidFill>
                <a:latin typeface="Comic Neue Angular"/>
                <a:cs typeface="Comic Neue Angular"/>
              </a:rPr>
              <a:t>a</a:t>
            </a:r>
            <a:r>
              <a:rPr sz="1400" b="1" spc="-5" dirty="0">
                <a:solidFill>
                  <a:srgbClr val="005493"/>
                </a:solidFill>
                <a:latin typeface="Comic Neue Angular"/>
                <a:cs typeface="Comic Neue Angular"/>
              </a:rPr>
              <a:t> dynamic</a:t>
            </a:r>
            <a:r>
              <a:rPr sz="1400" b="1" spc="5" dirty="0">
                <a:solidFill>
                  <a:srgbClr val="005493"/>
                </a:solidFill>
                <a:latin typeface="Comic Neue Angular"/>
                <a:cs typeface="Comic Neue Angular"/>
              </a:rPr>
              <a:t> </a:t>
            </a:r>
            <a:r>
              <a:rPr sz="1400" b="1" spc="-5" dirty="0">
                <a:solidFill>
                  <a:srgbClr val="005493"/>
                </a:solidFill>
                <a:latin typeface="Comic Neue Angular"/>
                <a:cs typeface="Comic Neue Angular"/>
              </a:rPr>
              <a:t>and</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innovative</a:t>
            </a:r>
            <a:r>
              <a:rPr sz="1400" b="1" spc="5" dirty="0">
                <a:solidFill>
                  <a:srgbClr val="005493"/>
                </a:solidFill>
                <a:latin typeface="Comic Neue Angular"/>
                <a:cs typeface="Comic Neue Angular"/>
              </a:rPr>
              <a:t> </a:t>
            </a:r>
            <a:r>
              <a:rPr sz="1400" b="1" spc="-5" dirty="0">
                <a:solidFill>
                  <a:srgbClr val="005493"/>
                </a:solidFill>
                <a:latin typeface="Comic Neue Angular"/>
                <a:cs typeface="Comic Neue Angular"/>
              </a:rPr>
              <a:t>curriculum</a:t>
            </a:r>
            <a:r>
              <a:rPr sz="1400" b="1" spc="10" dirty="0">
                <a:solidFill>
                  <a:srgbClr val="005493"/>
                </a:solidFill>
                <a:latin typeface="Comic Neue Angular"/>
                <a:cs typeface="Comic Neue Angular"/>
              </a:rPr>
              <a:t> </a:t>
            </a:r>
            <a:r>
              <a:rPr sz="1400" b="1" spc="-5" dirty="0">
                <a:solidFill>
                  <a:srgbClr val="005493"/>
                </a:solidFill>
                <a:latin typeface="Comic Neue Angular"/>
                <a:cs typeface="Comic Neue Angular"/>
              </a:rPr>
              <a:t>that</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challenges,</a:t>
            </a:r>
            <a:r>
              <a:rPr sz="1400" b="1" spc="10" dirty="0">
                <a:solidFill>
                  <a:srgbClr val="005493"/>
                </a:solidFill>
                <a:latin typeface="Comic Neue Angular"/>
                <a:cs typeface="Comic Neue Angular"/>
              </a:rPr>
              <a:t> </a:t>
            </a:r>
            <a:r>
              <a:rPr sz="1400" b="1" spc="-5" dirty="0">
                <a:solidFill>
                  <a:srgbClr val="005493"/>
                </a:solidFill>
                <a:latin typeface="Comic Neue Angular"/>
                <a:cs typeface="Comic Neue Angular"/>
              </a:rPr>
              <a:t>excites</a:t>
            </a:r>
            <a:r>
              <a:rPr sz="1400" b="1" spc="5" dirty="0">
                <a:solidFill>
                  <a:srgbClr val="005493"/>
                </a:solidFill>
                <a:latin typeface="Comic Neue Angular"/>
                <a:cs typeface="Comic Neue Angular"/>
              </a:rPr>
              <a:t> </a:t>
            </a:r>
            <a:r>
              <a:rPr sz="1400" b="1" spc="-5" dirty="0">
                <a:solidFill>
                  <a:srgbClr val="005493"/>
                </a:solidFill>
                <a:latin typeface="Comic Neue Angular"/>
                <a:cs typeface="Comic Neue Angular"/>
              </a:rPr>
              <a:t>and </a:t>
            </a:r>
            <a:r>
              <a:rPr sz="1400" b="1" spc="-445" dirty="0">
                <a:solidFill>
                  <a:srgbClr val="005493"/>
                </a:solidFill>
                <a:latin typeface="Comic Neue Angular"/>
                <a:cs typeface="Comic Neue Angular"/>
              </a:rPr>
              <a:t> </a:t>
            </a:r>
            <a:r>
              <a:rPr sz="1400" b="1" spc="-5" dirty="0">
                <a:solidFill>
                  <a:srgbClr val="005493"/>
                </a:solidFill>
                <a:latin typeface="Comic Neue Angular"/>
                <a:cs typeface="Comic Neue Angular"/>
              </a:rPr>
              <a:t>inspires</a:t>
            </a:r>
            <a:r>
              <a:rPr sz="1400" b="1" spc="5" dirty="0">
                <a:solidFill>
                  <a:srgbClr val="005493"/>
                </a:solidFill>
                <a:latin typeface="Comic Neue Angular"/>
                <a:cs typeface="Comic Neue Angular"/>
              </a:rPr>
              <a:t> </a:t>
            </a:r>
            <a:r>
              <a:rPr sz="1400" b="1" dirty="0">
                <a:solidFill>
                  <a:srgbClr val="005493"/>
                </a:solidFill>
                <a:latin typeface="Comic Neue Angular"/>
                <a:cs typeface="Comic Neue Angular"/>
              </a:rPr>
              <a:t>us</a:t>
            </a:r>
            <a:r>
              <a:rPr sz="1400" b="1" spc="5" dirty="0">
                <a:solidFill>
                  <a:srgbClr val="005493"/>
                </a:solidFill>
                <a:latin typeface="Comic Neue Angular"/>
                <a:cs typeface="Comic Neue Angular"/>
              </a:rPr>
              <a:t> </a:t>
            </a:r>
            <a:r>
              <a:rPr sz="1400" b="1" spc="-5" dirty="0">
                <a:solidFill>
                  <a:srgbClr val="005493"/>
                </a:solidFill>
                <a:latin typeface="Comic Neue Angular"/>
                <a:cs typeface="Comic Neue Angular"/>
              </a:rPr>
              <a:t>all </a:t>
            </a:r>
            <a:r>
              <a:rPr sz="1400" b="1" dirty="0">
                <a:solidFill>
                  <a:srgbClr val="005493"/>
                </a:solidFill>
                <a:latin typeface="Comic Neue Angular"/>
                <a:cs typeface="Comic Neue Angular"/>
              </a:rPr>
              <a:t>to </a:t>
            </a:r>
            <a:r>
              <a:rPr sz="1400" b="1" spc="-5" dirty="0">
                <a:solidFill>
                  <a:srgbClr val="005493"/>
                </a:solidFill>
                <a:latin typeface="Comic Neue Angular"/>
                <a:cs typeface="Comic Neue Angular"/>
              </a:rPr>
              <a:t>learn </a:t>
            </a:r>
            <a:r>
              <a:rPr sz="1400" b="1" dirty="0">
                <a:solidFill>
                  <a:srgbClr val="005493"/>
                </a:solidFill>
                <a:latin typeface="Comic Neue Angular"/>
                <a:cs typeface="Comic Neue Angular"/>
              </a:rPr>
              <a:t>in</a:t>
            </a:r>
            <a:r>
              <a:rPr sz="1400" b="1" spc="-5" dirty="0">
                <a:solidFill>
                  <a:srgbClr val="005493"/>
                </a:solidFill>
                <a:latin typeface="Comic Neue Angular"/>
                <a:cs typeface="Comic Neue Angular"/>
              </a:rPr>
              <a:t> </a:t>
            </a:r>
            <a:r>
              <a:rPr sz="1400" b="1" dirty="0">
                <a:solidFill>
                  <a:srgbClr val="005493"/>
                </a:solidFill>
                <a:latin typeface="Comic Neue Angular"/>
                <a:cs typeface="Comic Neue Angular"/>
              </a:rPr>
              <a:t>a</a:t>
            </a:r>
            <a:r>
              <a:rPr sz="1400" b="1" spc="-5" dirty="0">
                <a:solidFill>
                  <a:srgbClr val="005493"/>
                </a:solidFill>
                <a:latin typeface="Comic Neue Angular"/>
                <a:cs typeface="Comic Neue Angular"/>
              </a:rPr>
              <a:t> twenty-first</a:t>
            </a:r>
            <a:r>
              <a:rPr sz="1400" b="1" spc="5" dirty="0">
                <a:solidFill>
                  <a:srgbClr val="005493"/>
                </a:solidFill>
                <a:latin typeface="Comic Neue Angular"/>
                <a:cs typeface="Comic Neue Angular"/>
              </a:rPr>
              <a:t> </a:t>
            </a:r>
            <a:r>
              <a:rPr sz="1400" b="1" spc="-5" dirty="0">
                <a:solidFill>
                  <a:srgbClr val="005493"/>
                </a:solidFill>
                <a:latin typeface="Comic Neue Angular"/>
                <a:cs typeface="Comic Neue Angular"/>
              </a:rPr>
              <a:t>century</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way.</a:t>
            </a:r>
            <a:endParaRPr sz="1400" b="1" dirty="0">
              <a:latin typeface="Comic Neue Angular"/>
              <a:cs typeface="Comic Neue Angular"/>
            </a:endParaRPr>
          </a:p>
          <a:p>
            <a:pPr>
              <a:lnSpc>
                <a:spcPct val="100000"/>
              </a:lnSpc>
              <a:spcBef>
                <a:spcPts val="15"/>
              </a:spcBef>
            </a:pPr>
            <a:endParaRPr sz="1350" b="1" dirty="0">
              <a:latin typeface="Comic Neue Angular"/>
              <a:cs typeface="Comic Neue Angular"/>
            </a:endParaRPr>
          </a:p>
          <a:p>
            <a:pPr marL="12700" marR="5080" algn="ctr">
              <a:lnSpc>
                <a:spcPct val="101400"/>
              </a:lnSpc>
            </a:pPr>
            <a:r>
              <a:rPr sz="1400" b="1" spc="-5" dirty="0">
                <a:solidFill>
                  <a:srgbClr val="005493"/>
                </a:solidFill>
                <a:latin typeface="Comic Neue Angular"/>
                <a:cs typeface="Comic Neue Angular"/>
              </a:rPr>
              <a:t>To</a:t>
            </a:r>
            <a:r>
              <a:rPr sz="1400" b="1" dirty="0">
                <a:solidFill>
                  <a:srgbClr val="005493"/>
                </a:solidFill>
                <a:latin typeface="Comic Neue Angular"/>
                <a:cs typeface="Comic Neue Angular"/>
              </a:rPr>
              <a:t> commit</a:t>
            </a:r>
            <a:r>
              <a:rPr sz="1400" b="1" spc="5" dirty="0">
                <a:solidFill>
                  <a:srgbClr val="005493"/>
                </a:solidFill>
                <a:latin typeface="Comic Neue Angular"/>
                <a:cs typeface="Comic Neue Angular"/>
              </a:rPr>
              <a:t> </a:t>
            </a:r>
            <a:r>
              <a:rPr sz="1400" b="1" dirty="0">
                <a:solidFill>
                  <a:srgbClr val="005493"/>
                </a:solidFill>
                <a:latin typeface="Comic Neue Angular"/>
                <a:cs typeface="Comic Neue Angular"/>
              </a:rPr>
              <a:t>to</a:t>
            </a:r>
            <a:r>
              <a:rPr sz="1400" b="1" spc="5" dirty="0">
                <a:solidFill>
                  <a:srgbClr val="005493"/>
                </a:solidFill>
                <a:latin typeface="Comic Neue Angular"/>
                <a:cs typeface="Comic Neue Angular"/>
              </a:rPr>
              <a:t> </a:t>
            </a:r>
            <a:r>
              <a:rPr sz="1400" b="1" spc="-5" dirty="0">
                <a:solidFill>
                  <a:srgbClr val="005493"/>
                </a:solidFill>
                <a:latin typeface="Comic Neue Angular"/>
                <a:cs typeface="Comic Neue Angular"/>
              </a:rPr>
              <a:t>creating</a:t>
            </a:r>
            <a:r>
              <a:rPr sz="1400" b="1" spc="-10" dirty="0">
                <a:solidFill>
                  <a:srgbClr val="005493"/>
                </a:solidFill>
                <a:latin typeface="Comic Neue Angular"/>
                <a:cs typeface="Comic Neue Angular"/>
              </a:rPr>
              <a:t> </a:t>
            </a:r>
            <a:r>
              <a:rPr sz="1400" b="1" spc="-5" dirty="0">
                <a:solidFill>
                  <a:srgbClr val="005493"/>
                </a:solidFill>
                <a:latin typeface="Comic Neue Angular"/>
                <a:cs typeface="Comic Neue Angular"/>
              </a:rPr>
              <a:t>an</a:t>
            </a:r>
            <a:r>
              <a:rPr sz="1400" b="1" spc="5" dirty="0">
                <a:solidFill>
                  <a:srgbClr val="005493"/>
                </a:solidFill>
                <a:latin typeface="Comic Neue Angular"/>
                <a:cs typeface="Comic Neue Angular"/>
              </a:rPr>
              <a:t> </a:t>
            </a:r>
            <a:r>
              <a:rPr sz="1400" b="1" spc="-5" dirty="0">
                <a:solidFill>
                  <a:srgbClr val="005493"/>
                </a:solidFill>
                <a:latin typeface="Comic Neue Angular"/>
                <a:cs typeface="Comic Neue Angular"/>
              </a:rPr>
              <a:t>inclusive,</a:t>
            </a:r>
            <a:r>
              <a:rPr sz="1400" b="1" spc="10" dirty="0">
                <a:solidFill>
                  <a:srgbClr val="005493"/>
                </a:solidFill>
                <a:latin typeface="Comic Neue Angular"/>
                <a:cs typeface="Comic Neue Angular"/>
              </a:rPr>
              <a:t> </a:t>
            </a:r>
            <a:r>
              <a:rPr sz="1400" b="1" spc="-5" dirty="0">
                <a:solidFill>
                  <a:srgbClr val="005493"/>
                </a:solidFill>
                <a:latin typeface="Comic Neue Angular"/>
                <a:cs typeface="Comic Neue Angular"/>
              </a:rPr>
              <a:t>caring</a:t>
            </a:r>
            <a:r>
              <a:rPr sz="1400" b="1" spc="-10" dirty="0">
                <a:solidFill>
                  <a:srgbClr val="005493"/>
                </a:solidFill>
                <a:latin typeface="Comic Neue Angular"/>
                <a:cs typeface="Comic Neue Angular"/>
              </a:rPr>
              <a:t> </a:t>
            </a:r>
            <a:r>
              <a:rPr sz="1400" b="1" spc="-5" dirty="0">
                <a:solidFill>
                  <a:srgbClr val="005493"/>
                </a:solidFill>
                <a:latin typeface="Comic Neue Angular"/>
                <a:cs typeface="Comic Neue Angular"/>
              </a:rPr>
              <a:t>and</a:t>
            </a:r>
            <a:r>
              <a:rPr sz="1400" b="1" spc="5" dirty="0">
                <a:solidFill>
                  <a:srgbClr val="005493"/>
                </a:solidFill>
                <a:latin typeface="Comic Neue Angular"/>
                <a:cs typeface="Comic Neue Angular"/>
              </a:rPr>
              <a:t> </a:t>
            </a:r>
            <a:r>
              <a:rPr sz="1400" b="1" spc="-10" dirty="0">
                <a:solidFill>
                  <a:srgbClr val="005493"/>
                </a:solidFill>
                <a:latin typeface="Comic Neue Angular"/>
                <a:cs typeface="Comic Neue Angular"/>
              </a:rPr>
              <a:t>happy</a:t>
            </a:r>
            <a:r>
              <a:rPr sz="1400" b="1" spc="5" dirty="0">
                <a:solidFill>
                  <a:srgbClr val="005493"/>
                </a:solidFill>
                <a:latin typeface="Comic Neue Angular"/>
                <a:cs typeface="Comic Neue Angular"/>
              </a:rPr>
              <a:t> </a:t>
            </a:r>
            <a:r>
              <a:rPr sz="1400" b="1" spc="-5" dirty="0">
                <a:solidFill>
                  <a:srgbClr val="005493"/>
                </a:solidFill>
                <a:latin typeface="Comic Neue Angular"/>
                <a:cs typeface="Comic Neue Angular"/>
              </a:rPr>
              <a:t>environment</a:t>
            </a:r>
            <a:r>
              <a:rPr sz="1400" b="1" dirty="0">
                <a:solidFill>
                  <a:srgbClr val="005493"/>
                </a:solidFill>
                <a:latin typeface="Comic Neue Angular"/>
                <a:cs typeface="Comic Neue Angular"/>
              </a:rPr>
              <a:t> in</a:t>
            </a:r>
            <a:r>
              <a:rPr sz="1400" b="1" spc="5" dirty="0">
                <a:solidFill>
                  <a:srgbClr val="005493"/>
                </a:solidFill>
                <a:latin typeface="Comic Neue Angular"/>
                <a:cs typeface="Comic Neue Angular"/>
              </a:rPr>
              <a:t> </a:t>
            </a:r>
            <a:r>
              <a:rPr sz="1400" b="1" spc="-5" dirty="0">
                <a:solidFill>
                  <a:srgbClr val="005493"/>
                </a:solidFill>
                <a:latin typeface="Comic Neue Angular"/>
                <a:cs typeface="Comic Neue Angular"/>
              </a:rPr>
              <a:t>which </a:t>
            </a:r>
            <a:r>
              <a:rPr sz="1400" b="1" spc="-445" dirty="0">
                <a:solidFill>
                  <a:srgbClr val="005493"/>
                </a:solidFill>
                <a:latin typeface="Comic Neue Angular"/>
                <a:cs typeface="Comic Neue Angular"/>
              </a:rPr>
              <a:t> </a:t>
            </a:r>
            <a:r>
              <a:rPr sz="1400" b="1" spc="-5" dirty="0">
                <a:solidFill>
                  <a:srgbClr val="005493"/>
                </a:solidFill>
                <a:latin typeface="Comic Neue Angular"/>
                <a:cs typeface="Comic Neue Angular"/>
              </a:rPr>
              <a:t>children feel safe,</a:t>
            </a:r>
            <a:r>
              <a:rPr sz="1400" b="1" spc="5" dirty="0">
                <a:solidFill>
                  <a:srgbClr val="005493"/>
                </a:solidFill>
                <a:latin typeface="Comic Neue Angular"/>
                <a:cs typeface="Comic Neue Angular"/>
              </a:rPr>
              <a:t> </a:t>
            </a:r>
            <a:r>
              <a:rPr sz="1400" b="1" spc="-5" dirty="0">
                <a:solidFill>
                  <a:srgbClr val="005493"/>
                </a:solidFill>
                <a:latin typeface="Comic Neue Angular"/>
                <a:cs typeface="Comic Neue Angular"/>
              </a:rPr>
              <a:t>secure,</a:t>
            </a:r>
            <a:r>
              <a:rPr sz="1400" b="1" spc="5" dirty="0">
                <a:solidFill>
                  <a:srgbClr val="005493"/>
                </a:solidFill>
                <a:latin typeface="Comic Neue Angular"/>
                <a:cs typeface="Comic Neue Angular"/>
              </a:rPr>
              <a:t> </a:t>
            </a:r>
            <a:r>
              <a:rPr sz="1400" b="1" spc="-5" dirty="0">
                <a:solidFill>
                  <a:srgbClr val="005493"/>
                </a:solidFill>
                <a:latin typeface="Comic Neue Angular"/>
                <a:cs typeface="Comic Neue Angular"/>
              </a:rPr>
              <a:t>valued</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and</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respected.</a:t>
            </a:r>
            <a:endParaRPr sz="1400" b="1" dirty="0">
              <a:latin typeface="Comic Neue Angular"/>
              <a:cs typeface="Comic Neue Angular"/>
            </a:endParaRPr>
          </a:p>
          <a:p>
            <a:pPr>
              <a:lnSpc>
                <a:spcPct val="100000"/>
              </a:lnSpc>
              <a:spcBef>
                <a:spcPts val="40"/>
              </a:spcBef>
            </a:pPr>
            <a:endParaRPr sz="1450" b="1" dirty="0">
              <a:latin typeface="Comic Neue Angular"/>
              <a:cs typeface="Comic Neue Angular"/>
            </a:endParaRPr>
          </a:p>
          <a:p>
            <a:pPr algn="ctr">
              <a:lnSpc>
                <a:spcPct val="100000"/>
              </a:lnSpc>
            </a:pPr>
            <a:r>
              <a:rPr sz="1400" b="1" spc="-5" dirty="0">
                <a:solidFill>
                  <a:srgbClr val="005493"/>
                </a:solidFill>
                <a:latin typeface="Comic Neue Angular"/>
                <a:cs typeface="Comic Neue Angular"/>
              </a:rPr>
              <a:t>To </a:t>
            </a:r>
            <a:r>
              <a:rPr sz="1400" b="1" dirty="0">
                <a:solidFill>
                  <a:srgbClr val="005493"/>
                </a:solidFill>
                <a:latin typeface="Comic Neue Angular"/>
                <a:cs typeface="Comic Neue Angular"/>
              </a:rPr>
              <a:t>promote</a:t>
            </a:r>
            <a:r>
              <a:rPr sz="1400" b="1" spc="-5" dirty="0">
                <a:solidFill>
                  <a:srgbClr val="005493"/>
                </a:solidFill>
                <a:latin typeface="Comic Neue Angular"/>
                <a:cs typeface="Comic Neue Angular"/>
              </a:rPr>
              <a:t> </a:t>
            </a:r>
            <a:r>
              <a:rPr sz="1400" b="1" dirty="0">
                <a:solidFill>
                  <a:srgbClr val="005493"/>
                </a:solidFill>
                <a:latin typeface="Comic Neue Angular"/>
                <a:cs typeface="Comic Neue Angular"/>
              </a:rPr>
              <a:t>a</a:t>
            </a:r>
            <a:r>
              <a:rPr sz="1400" b="1" spc="-5" dirty="0">
                <a:solidFill>
                  <a:srgbClr val="005493"/>
                </a:solidFill>
                <a:latin typeface="Comic Neue Angular"/>
                <a:cs typeface="Comic Neue Angular"/>
              </a:rPr>
              <a:t> </a:t>
            </a:r>
            <a:r>
              <a:rPr sz="1400" b="1" dirty="0">
                <a:solidFill>
                  <a:srgbClr val="005493"/>
                </a:solidFill>
                <a:latin typeface="Comic Neue Angular"/>
                <a:cs typeface="Comic Neue Angular"/>
              </a:rPr>
              <a:t>sense</a:t>
            </a:r>
            <a:r>
              <a:rPr sz="1400" b="1" spc="-5" dirty="0">
                <a:solidFill>
                  <a:srgbClr val="005493"/>
                </a:solidFill>
                <a:latin typeface="Comic Neue Angular"/>
                <a:cs typeface="Comic Neue Angular"/>
              </a:rPr>
              <a:t> </a:t>
            </a:r>
            <a:r>
              <a:rPr sz="1400" b="1" dirty="0">
                <a:solidFill>
                  <a:srgbClr val="005493"/>
                </a:solidFill>
                <a:latin typeface="Comic Neue Angular"/>
                <a:cs typeface="Comic Neue Angular"/>
              </a:rPr>
              <a:t>of</a:t>
            </a:r>
            <a:r>
              <a:rPr sz="1400" b="1" spc="-10" dirty="0">
                <a:solidFill>
                  <a:srgbClr val="005493"/>
                </a:solidFill>
                <a:latin typeface="Comic Neue Angular"/>
                <a:cs typeface="Comic Neue Angular"/>
              </a:rPr>
              <a:t> </a:t>
            </a:r>
            <a:r>
              <a:rPr sz="1400" b="1" spc="-5" dirty="0">
                <a:solidFill>
                  <a:srgbClr val="005493"/>
                </a:solidFill>
                <a:latin typeface="Comic Neue Angular"/>
                <a:cs typeface="Comic Neue Angular"/>
              </a:rPr>
              <a:t>belonging</a:t>
            </a:r>
            <a:r>
              <a:rPr sz="1400" b="1" spc="-10" dirty="0">
                <a:solidFill>
                  <a:srgbClr val="005493"/>
                </a:solidFill>
                <a:latin typeface="Comic Neue Angular"/>
                <a:cs typeface="Comic Neue Angular"/>
              </a:rPr>
              <a:t> </a:t>
            </a:r>
            <a:r>
              <a:rPr sz="1400" b="1" dirty="0">
                <a:solidFill>
                  <a:srgbClr val="005493"/>
                </a:solidFill>
                <a:latin typeface="Comic Neue Angular"/>
                <a:cs typeface="Comic Neue Angular"/>
              </a:rPr>
              <a:t>to</a:t>
            </a:r>
            <a:r>
              <a:rPr sz="1400" b="1" spc="-5" dirty="0">
                <a:solidFill>
                  <a:srgbClr val="005493"/>
                </a:solidFill>
                <a:latin typeface="Comic Neue Angular"/>
                <a:cs typeface="Comic Neue Angular"/>
              </a:rPr>
              <a:t> the school and wider </a:t>
            </a:r>
            <a:r>
              <a:rPr sz="1400" b="1" dirty="0">
                <a:solidFill>
                  <a:srgbClr val="005493"/>
                </a:solidFill>
                <a:latin typeface="Comic Neue Angular"/>
                <a:cs typeface="Comic Neue Angular"/>
              </a:rPr>
              <a:t>community.</a:t>
            </a:r>
            <a:endParaRPr sz="1400" b="1" dirty="0">
              <a:latin typeface="Comic Neue Angular"/>
              <a:cs typeface="Comic Neue Angular"/>
            </a:endParaRPr>
          </a:p>
          <a:p>
            <a:pPr>
              <a:lnSpc>
                <a:spcPct val="100000"/>
              </a:lnSpc>
              <a:spcBef>
                <a:spcPts val="10"/>
              </a:spcBef>
            </a:pPr>
            <a:endParaRPr sz="1350" b="1" dirty="0">
              <a:latin typeface="Comic Neue Angular"/>
              <a:cs typeface="Comic Neue Angular"/>
            </a:endParaRPr>
          </a:p>
          <a:p>
            <a:pPr marL="312420" marR="304165" algn="ctr">
              <a:lnSpc>
                <a:spcPct val="101400"/>
              </a:lnSpc>
              <a:spcBef>
                <a:spcPts val="5"/>
              </a:spcBef>
            </a:pPr>
            <a:r>
              <a:rPr sz="1400" b="1" spc="-5" dirty="0">
                <a:solidFill>
                  <a:srgbClr val="005493"/>
                </a:solidFill>
                <a:latin typeface="Comic Neue Angular"/>
                <a:cs typeface="Comic Neue Angular"/>
              </a:rPr>
              <a:t>To provide an </a:t>
            </a:r>
            <a:r>
              <a:rPr sz="1400" b="1" dirty="0">
                <a:solidFill>
                  <a:srgbClr val="005493"/>
                </a:solidFill>
                <a:latin typeface="Comic Neue Angular"/>
                <a:cs typeface="Comic Neue Angular"/>
              </a:rPr>
              <a:t>inspiring </a:t>
            </a:r>
            <a:r>
              <a:rPr sz="1400" b="1" spc="-5" dirty="0">
                <a:solidFill>
                  <a:srgbClr val="005493"/>
                </a:solidFill>
                <a:latin typeface="Comic Neue Angular"/>
                <a:cs typeface="Comic Neue Angular"/>
              </a:rPr>
              <a:t>and challenging </a:t>
            </a:r>
            <a:r>
              <a:rPr sz="1400" b="1" dirty="0">
                <a:solidFill>
                  <a:srgbClr val="005493"/>
                </a:solidFill>
                <a:latin typeface="Comic Neue Angular"/>
                <a:cs typeface="Comic Neue Angular"/>
              </a:rPr>
              <a:t>curriculum </a:t>
            </a:r>
            <a:r>
              <a:rPr sz="1400" b="1" spc="-5" dirty="0">
                <a:solidFill>
                  <a:srgbClr val="005493"/>
                </a:solidFill>
                <a:latin typeface="Comic Neue Angular"/>
                <a:cs typeface="Comic Neue Angular"/>
              </a:rPr>
              <a:t>that reflects </a:t>
            </a:r>
            <a:r>
              <a:rPr sz="1400" b="1" dirty="0">
                <a:solidFill>
                  <a:srgbClr val="005493"/>
                </a:solidFill>
                <a:latin typeface="Comic Neue Angular"/>
                <a:cs typeface="Comic Neue Angular"/>
              </a:rPr>
              <a:t>our </a:t>
            </a:r>
            <a:r>
              <a:rPr sz="1400" b="1" spc="-450" dirty="0">
                <a:solidFill>
                  <a:srgbClr val="005493"/>
                </a:solidFill>
                <a:latin typeface="Comic Neue Angular"/>
                <a:cs typeface="Comic Neue Angular"/>
              </a:rPr>
              <a:t> </a:t>
            </a:r>
            <a:r>
              <a:rPr sz="1400" b="1" dirty="0">
                <a:solidFill>
                  <a:srgbClr val="005493"/>
                </a:solidFill>
                <a:latin typeface="Comic Neue Angular"/>
                <a:cs typeface="Comic Neue Angular"/>
              </a:rPr>
              <a:t>community</a:t>
            </a:r>
            <a:r>
              <a:rPr sz="1400" b="1" spc="-5" dirty="0">
                <a:solidFill>
                  <a:srgbClr val="005493"/>
                </a:solidFill>
                <a:latin typeface="Comic Neue Angular"/>
                <a:cs typeface="Comic Neue Angular"/>
              </a:rPr>
              <a:t> and</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meets</a:t>
            </a:r>
            <a:r>
              <a:rPr sz="1400" b="1" spc="5" dirty="0">
                <a:solidFill>
                  <a:srgbClr val="005493"/>
                </a:solidFill>
                <a:latin typeface="Comic Neue Angular"/>
                <a:cs typeface="Comic Neue Angular"/>
              </a:rPr>
              <a:t> </a:t>
            </a:r>
            <a:r>
              <a:rPr sz="1400" b="1" spc="-5" dirty="0">
                <a:solidFill>
                  <a:srgbClr val="005493"/>
                </a:solidFill>
                <a:latin typeface="Comic Neue Angular"/>
                <a:cs typeface="Comic Neue Angular"/>
              </a:rPr>
              <a:t>the</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need </a:t>
            </a:r>
            <a:r>
              <a:rPr sz="1400" b="1" dirty="0">
                <a:solidFill>
                  <a:srgbClr val="005493"/>
                </a:solidFill>
                <a:latin typeface="Comic Neue Angular"/>
                <a:cs typeface="Comic Neue Angular"/>
              </a:rPr>
              <a:t>of</a:t>
            </a:r>
            <a:r>
              <a:rPr sz="1400" b="1" spc="-5" dirty="0">
                <a:solidFill>
                  <a:srgbClr val="005493"/>
                </a:solidFill>
                <a:latin typeface="Comic Neue Angular"/>
                <a:cs typeface="Comic Neue Angular"/>
              </a:rPr>
              <a:t> every</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child.</a:t>
            </a:r>
            <a:endParaRPr sz="1400" b="1" dirty="0">
              <a:latin typeface="Comic Neue Angular"/>
              <a:cs typeface="Comic Neue Angular"/>
            </a:endParaRPr>
          </a:p>
          <a:p>
            <a:pPr>
              <a:lnSpc>
                <a:spcPct val="100000"/>
              </a:lnSpc>
              <a:spcBef>
                <a:spcPts val="15"/>
              </a:spcBef>
            </a:pPr>
            <a:endParaRPr sz="1450" b="1" dirty="0">
              <a:latin typeface="Comic Neue Angular"/>
              <a:cs typeface="Comic Neue Angular"/>
            </a:endParaRPr>
          </a:p>
          <a:p>
            <a:pPr marL="100965" marR="94615" algn="ctr">
              <a:lnSpc>
                <a:spcPct val="101400"/>
              </a:lnSpc>
            </a:pPr>
            <a:r>
              <a:rPr sz="1400" b="1" spc="-5" dirty="0">
                <a:solidFill>
                  <a:srgbClr val="005493"/>
                </a:solidFill>
                <a:latin typeface="Comic Neue Angular"/>
                <a:cs typeface="Comic Neue Angular"/>
              </a:rPr>
              <a:t>To teach children</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how </a:t>
            </a:r>
            <a:r>
              <a:rPr sz="1400" b="1" dirty="0">
                <a:solidFill>
                  <a:srgbClr val="005493"/>
                </a:solidFill>
                <a:latin typeface="Comic Neue Angular"/>
                <a:cs typeface="Comic Neue Angular"/>
              </a:rPr>
              <a:t>to </a:t>
            </a:r>
            <a:r>
              <a:rPr sz="1400" b="1" spc="-5" dirty="0">
                <a:solidFill>
                  <a:srgbClr val="005493"/>
                </a:solidFill>
                <a:latin typeface="Comic Neue Angular"/>
                <a:cs typeface="Comic Neue Angular"/>
              </a:rPr>
              <a:t>be</a:t>
            </a:r>
            <a:r>
              <a:rPr sz="1400" b="1" dirty="0">
                <a:solidFill>
                  <a:srgbClr val="005493"/>
                </a:solidFill>
                <a:latin typeface="Comic Neue Angular"/>
                <a:cs typeface="Comic Neue Angular"/>
              </a:rPr>
              <a:t> a</a:t>
            </a:r>
            <a:r>
              <a:rPr sz="1400" b="1" spc="-5" dirty="0">
                <a:solidFill>
                  <a:srgbClr val="005493"/>
                </a:solidFill>
                <a:latin typeface="Comic Neue Angular"/>
                <a:cs typeface="Comic Neue Angular"/>
              </a:rPr>
              <a:t> good</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learner</a:t>
            </a:r>
            <a:r>
              <a:rPr sz="1400" b="1" dirty="0">
                <a:solidFill>
                  <a:srgbClr val="005493"/>
                </a:solidFill>
                <a:latin typeface="Comic Neue Angular"/>
                <a:cs typeface="Comic Neue Angular"/>
              </a:rPr>
              <a:t> so </a:t>
            </a:r>
            <a:r>
              <a:rPr sz="1400" b="1" spc="-5" dirty="0">
                <a:solidFill>
                  <a:srgbClr val="005493"/>
                </a:solidFill>
                <a:latin typeface="Comic Neue Angular"/>
                <a:cs typeface="Comic Neue Angular"/>
              </a:rPr>
              <a:t>that</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they</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are</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empowered </a:t>
            </a:r>
            <a:r>
              <a:rPr sz="1400" b="1" spc="-450" dirty="0">
                <a:solidFill>
                  <a:srgbClr val="005493"/>
                </a:solidFill>
                <a:latin typeface="Comic Neue Angular"/>
                <a:cs typeface="Comic Neue Angular"/>
              </a:rPr>
              <a:t> </a:t>
            </a:r>
            <a:r>
              <a:rPr sz="1400" b="1" dirty="0">
                <a:solidFill>
                  <a:srgbClr val="005493"/>
                </a:solidFill>
                <a:latin typeface="Comic Neue Angular"/>
                <a:cs typeface="Comic Neue Angular"/>
              </a:rPr>
              <a:t>to</a:t>
            </a:r>
            <a:r>
              <a:rPr sz="1400" b="1" spc="-5" dirty="0">
                <a:solidFill>
                  <a:srgbClr val="005493"/>
                </a:solidFill>
                <a:latin typeface="Comic Neue Angular"/>
                <a:cs typeface="Comic Neue Angular"/>
              </a:rPr>
              <a:t> lead</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their</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own</a:t>
            </a:r>
            <a:r>
              <a:rPr sz="1400" b="1" dirty="0">
                <a:solidFill>
                  <a:srgbClr val="005493"/>
                </a:solidFill>
                <a:latin typeface="Comic Neue Angular"/>
                <a:cs typeface="Comic Neue Angular"/>
              </a:rPr>
              <a:t> </a:t>
            </a:r>
            <a:r>
              <a:rPr sz="1400" b="1" spc="-5" dirty="0">
                <a:solidFill>
                  <a:srgbClr val="005493"/>
                </a:solidFill>
                <a:latin typeface="Comic Neue Angular"/>
                <a:cs typeface="Comic Neue Angular"/>
              </a:rPr>
              <a:t>learning.</a:t>
            </a:r>
            <a:endParaRPr sz="1400" b="1" dirty="0">
              <a:latin typeface="Comic Neue Angular"/>
              <a:cs typeface="Comic Neue Angular"/>
            </a:endParaRPr>
          </a:p>
        </p:txBody>
      </p:sp>
      <p:pic>
        <p:nvPicPr>
          <p:cNvPr id="6" name="object 6"/>
          <p:cNvPicPr/>
          <p:nvPr/>
        </p:nvPicPr>
        <p:blipFill>
          <a:blip r:embed="rId4" cstate="print"/>
          <a:stretch>
            <a:fillRect/>
          </a:stretch>
        </p:blipFill>
        <p:spPr>
          <a:xfrm>
            <a:off x="152400" y="0"/>
            <a:ext cx="2334768" cy="1935479"/>
          </a:xfrm>
          <a:prstGeom prst="rect">
            <a:avLst/>
          </a:prstGeom>
        </p:spPr>
      </p:pic>
      <p:pic>
        <p:nvPicPr>
          <p:cNvPr id="7" name="object 7"/>
          <p:cNvPicPr/>
          <p:nvPr/>
        </p:nvPicPr>
        <p:blipFill>
          <a:blip r:embed="rId5" cstate="print"/>
          <a:stretch>
            <a:fillRect/>
          </a:stretch>
        </p:blipFill>
        <p:spPr>
          <a:xfrm>
            <a:off x="4663440" y="7126223"/>
            <a:ext cx="2194560" cy="1716024"/>
          </a:xfrm>
          <a:prstGeom prst="rect">
            <a:avLst/>
          </a:prstGeom>
        </p:spPr>
      </p:pic>
      <p:sp>
        <p:nvSpPr>
          <p:cNvPr id="8" name="Rectangle 7">
            <a:extLst>
              <a:ext uri="{FF2B5EF4-FFF2-40B4-BE49-F238E27FC236}">
                <a16:creationId xmlns:a16="http://schemas.microsoft.com/office/drawing/2014/main" id="{AF05D9A1-5659-DE44-B98F-3E05C713CC8F}"/>
              </a:ext>
            </a:extLst>
          </p:cNvPr>
          <p:cNvSpPr/>
          <p:nvPr/>
        </p:nvSpPr>
        <p:spPr>
          <a:xfrm>
            <a:off x="285750" y="1372758"/>
            <a:ext cx="6286500" cy="1815882"/>
          </a:xfrm>
          <a:prstGeom prst="rect">
            <a:avLst/>
          </a:prstGeom>
        </p:spPr>
        <p:txBody>
          <a:bodyPr wrap="square">
            <a:spAutoFit/>
          </a:bodyPr>
          <a:lstStyle/>
          <a:p>
            <a:pPr marL="12700" marR="5080" algn="ctr">
              <a:lnSpc>
                <a:spcPct val="100000"/>
              </a:lnSpc>
              <a:spcBef>
                <a:spcPts val="100"/>
              </a:spcBef>
            </a:pPr>
            <a:r>
              <a:rPr lang="en-GB" sz="1600" b="1" dirty="0">
                <a:solidFill>
                  <a:srgbClr val="005493"/>
                </a:solidFill>
                <a:latin typeface="Comic Neue Angular"/>
                <a:cs typeface="Comic Neue Angular"/>
              </a:rPr>
              <a:t>Our</a:t>
            </a:r>
            <a:r>
              <a:rPr lang="en-GB" sz="1600" b="1" spc="-5" dirty="0">
                <a:solidFill>
                  <a:srgbClr val="005493"/>
                </a:solidFill>
                <a:latin typeface="Comic Neue Angular"/>
                <a:cs typeface="Comic Neue Angular"/>
              </a:rPr>
              <a:t> mission statement</a:t>
            </a:r>
            <a:r>
              <a:rPr lang="en-GB" sz="1600" b="1" spc="5"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and</a:t>
            </a:r>
            <a:r>
              <a:rPr lang="en-GB" sz="1600" b="1"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school</a:t>
            </a:r>
            <a:r>
              <a:rPr lang="en-GB" sz="1600" b="1" spc="5"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aims</a:t>
            </a:r>
            <a:r>
              <a:rPr lang="en-GB" sz="1600" b="1"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have</a:t>
            </a:r>
            <a:r>
              <a:rPr lang="en-GB" sz="1600" b="1" spc="10" dirty="0">
                <a:solidFill>
                  <a:srgbClr val="005493"/>
                </a:solidFill>
                <a:latin typeface="Comic Neue Angular"/>
                <a:cs typeface="Comic Neue Angular"/>
              </a:rPr>
              <a:t> </a:t>
            </a:r>
            <a:r>
              <a:rPr lang="en-GB" sz="1600" b="1" dirty="0">
                <a:solidFill>
                  <a:srgbClr val="005493"/>
                </a:solidFill>
                <a:latin typeface="Comic Neue Angular"/>
                <a:cs typeface="Comic Neue Angular"/>
              </a:rPr>
              <a:t>been</a:t>
            </a:r>
            <a:r>
              <a:rPr lang="en-GB" sz="1600" b="1" spc="-5" dirty="0">
                <a:solidFill>
                  <a:srgbClr val="005493"/>
                </a:solidFill>
                <a:latin typeface="Comic Neue Angular"/>
                <a:cs typeface="Comic Neue Angular"/>
              </a:rPr>
              <a:t> created and</a:t>
            </a:r>
            <a:r>
              <a:rPr lang="en-GB" sz="1600" b="1"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are</a:t>
            </a:r>
            <a:r>
              <a:rPr lang="en-GB" sz="1600" b="1" spc="5"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owned </a:t>
            </a:r>
            <a:r>
              <a:rPr lang="en-GB" sz="1600" b="1" dirty="0">
                <a:solidFill>
                  <a:srgbClr val="005493"/>
                </a:solidFill>
                <a:latin typeface="Comic Neue Angular"/>
                <a:cs typeface="Comic Neue Angular"/>
              </a:rPr>
              <a:t>by</a:t>
            </a:r>
            <a:r>
              <a:rPr lang="en-GB" sz="1600" b="1" spc="5" dirty="0">
                <a:solidFill>
                  <a:srgbClr val="005493"/>
                </a:solidFill>
                <a:latin typeface="Comic Neue Angular"/>
                <a:cs typeface="Comic Neue Angular"/>
              </a:rPr>
              <a:t> </a:t>
            </a:r>
            <a:r>
              <a:rPr lang="en-GB" sz="1600" b="1" dirty="0">
                <a:solidFill>
                  <a:srgbClr val="005493"/>
                </a:solidFill>
                <a:latin typeface="Comic Neue Angular"/>
                <a:cs typeface="Comic Neue Angular"/>
              </a:rPr>
              <a:t>our </a:t>
            </a:r>
            <a:r>
              <a:rPr lang="en-GB" sz="1600" b="1" spc="5"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children, staff, governors</a:t>
            </a:r>
            <a:r>
              <a:rPr lang="en-GB" sz="1600" b="1"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and parents.</a:t>
            </a:r>
            <a:r>
              <a:rPr lang="en-GB" sz="1600" b="1" spc="5"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We</a:t>
            </a:r>
            <a:r>
              <a:rPr lang="en-GB" sz="1600" b="1" spc="5"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are</a:t>
            </a:r>
            <a:r>
              <a:rPr lang="en-GB" sz="1600" b="1" spc="5" dirty="0">
                <a:solidFill>
                  <a:srgbClr val="005493"/>
                </a:solidFill>
                <a:latin typeface="Comic Neue Angular"/>
                <a:cs typeface="Comic Neue Angular"/>
              </a:rPr>
              <a:t> </a:t>
            </a:r>
            <a:r>
              <a:rPr lang="en-GB" sz="1600" b="1" dirty="0">
                <a:solidFill>
                  <a:srgbClr val="005493"/>
                </a:solidFill>
                <a:latin typeface="Comic Neue Angular"/>
                <a:cs typeface="Comic Neue Angular"/>
              </a:rPr>
              <a:t>a</a:t>
            </a:r>
            <a:r>
              <a:rPr lang="en-GB" sz="1600" b="1" spc="-5" dirty="0">
                <a:solidFill>
                  <a:srgbClr val="005493"/>
                </a:solidFill>
                <a:latin typeface="Comic Neue Angular"/>
                <a:cs typeface="Comic Neue Angular"/>
              </a:rPr>
              <a:t> community</a:t>
            </a:r>
            <a:r>
              <a:rPr lang="en-GB" sz="1600" b="1"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school</a:t>
            </a:r>
            <a:r>
              <a:rPr lang="en-GB" sz="1600" b="1" spc="10"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who </a:t>
            </a:r>
            <a:r>
              <a:rPr lang="en-GB" sz="1600" b="1" dirty="0">
                <a:solidFill>
                  <a:srgbClr val="005493"/>
                </a:solidFill>
                <a:latin typeface="Comic Neue Angular"/>
                <a:cs typeface="Comic Neue Angular"/>
              </a:rPr>
              <a:t>put</a:t>
            </a:r>
            <a:r>
              <a:rPr lang="en-GB" sz="1600" b="1" spc="5" dirty="0">
                <a:solidFill>
                  <a:srgbClr val="005493"/>
                </a:solidFill>
                <a:latin typeface="Comic Neue Angular"/>
                <a:cs typeface="Comic Neue Angular"/>
              </a:rPr>
              <a:t> </a:t>
            </a:r>
            <a:r>
              <a:rPr lang="en-GB" sz="1600" b="1" dirty="0">
                <a:solidFill>
                  <a:srgbClr val="005493"/>
                </a:solidFill>
                <a:latin typeface="Comic Neue Angular"/>
                <a:cs typeface="Comic Neue Angular"/>
              </a:rPr>
              <a:t>well- </a:t>
            </a:r>
            <a:r>
              <a:rPr lang="en-GB" sz="1600" b="1" spc="5" dirty="0">
                <a:solidFill>
                  <a:srgbClr val="005493"/>
                </a:solidFill>
                <a:latin typeface="Comic Neue Angular"/>
                <a:cs typeface="Comic Neue Angular"/>
              </a:rPr>
              <a:t> </a:t>
            </a:r>
            <a:r>
              <a:rPr lang="en-GB" sz="1600" b="1" dirty="0">
                <a:solidFill>
                  <a:srgbClr val="005493"/>
                </a:solidFill>
                <a:latin typeface="Comic Neue Angular"/>
                <a:cs typeface="Comic Neue Angular"/>
              </a:rPr>
              <a:t>being</a:t>
            </a:r>
            <a:r>
              <a:rPr lang="en-GB" sz="1600" b="1" spc="25"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at</a:t>
            </a:r>
            <a:r>
              <a:rPr lang="en-GB" sz="1600" b="1" spc="30"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the</a:t>
            </a:r>
            <a:r>
              <a:rPr lang="en-GB" sz="1600" b="1" spc="30"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heart</a:t>
            </a:r>
            <a:r>
              <a:rPr lang="en-GB" sz="1600" b="1" spc="30"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of</a:t>
            </a:r>
            <a:r>
              <a:rPr lang="en-GB" sz="1600" b="1" spc="30"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all</a:t>
            </a:r>
            <a:r>
              <a:rPr lang="en-GB" sz="1600" b="1" spc="30" dirty="0">
                <a:solidFill>
                  <a:srgbClr val="005493"/>
                </a:solidFill>
                <a:latin typeface="Comic Neue Angular"/>
                <a:cs typeface="Comic Neue Angular"/>
              </a:rPr>
              <a:t> </a:t>
            </a:r>
            <a:r>
              <a:rPr lang="en-GB" sz="1600" b="1" dirty="0">
                <a:solidFill>
                  <a:srgbClr val="005493"/>
                </a:solidFill>
                <a:latin typeface="Comic Neue Angular"/>
                <a:cs typeface="Comic Neue Angular"/>
              </a:rPr>
              <a:t>we</a:t>
            </a:r>
            <a:r>
              <a:rPr lang="en-GB" sz="1600" b="1" spc="30"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do</a:t>
            </a:r>
            <a:r>
              <a:rPr lang="en-GB" sz="1600" b="1" spc="20"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and</a:t>
            </a:r>
            <a:r>
              <a:rPr lang="en-GB" sz="1600" b="1" spc="20" dirty="0">
                <a:solidFill>
                  <a:srgbClr val="005493"/>
                </a:solidFill>
                <a:latin typeface="Comic Neue Angular"/>
                <a:cs typeface="Comic Neue Angular"/>
              </a:rPr>
              <a:t> </a:t>
            </a:r>
            <a:r>
              <a:rPr lang="en-GB" sz="1600" b="1" dirty="0">
                <a:solidFill>
                  <a:srgbClr val="005493"/>
                </a:solidFill>
                <a:latin typeface="Comic Neue Angular"/>
                <a:cs typeface="Comic Neue Angular"/>
              </a:rPr>
              <a:t>we</a:t>
            </a:r>
            <a:r>
              <a:rPr lang="en-GB" sz="1600" b="1" spc="30"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are</a:t>
            </a:r>
            <a:r>
              <a:rPr lang="en-GB" sz="1600" b="1" spc="30"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committed</a:t>
            </a:r>
            <a:r>
              <a:rPr lang="en-GB" sz="1600" b="1" spc="20" dirty="0">
                <a:solidFill>
                  <a:srgbClr val="005493"/>
                </a:solidFill>
                <a:latin typeface="Comic Neue Angular"/>
                <a:cs typeface="Comic Neue Angular"/>
              </a:rPr>
              <a:t> </a:t>
            </a:r>
            <a:r>
              <a:rPr lang="en-GB" sz="1600" b="1" dirty="0">
                <a:solidFill>
                  <a:srgbClr val="005493"/>
                </a:solidFill>
                <a:latin typeface="Comic Neue Angular"/>
                <a:cs typeface="Comic Neue Angular"/>
              </a:rPr>
              <a:t>to</a:t>
            </a:r>
            <a:r>
              <a:rPr lang="en-GB" sz="1600" b="1" spc="20"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ensuring</a:t>
            </a:r>
            <a:r>
              <a:rPr lang="en-GB" sz="1600" b="1" spc="25"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that</a:t>
            </a:r>
            <a:r>
              <a:rPr lang="en-GB" sz="1600" b="1" spc="30" dirty="0">
                <a:solidFill>
                  <a:srgbClr val="005493"/>
                </a:solidFill>
                <a:latin typeface="Comic Neue Angular"/>
                <a:cs typeface="Comic Neue Angular"/>
              </a:rPr>
              <a:t> </a:t>
            </a:r>
            <a:r>
              <a:rPr lang="en-GB" sz="1600" b="1" dirty="0">
                <a:solidFill>
                  <a:srgbClr val="005493"/>
                </a:solidFill>
                <a:latin typeface="Comic Neue Angular"/>
                <a:cs typeface="Comic Neue Angular"/>
              </a:rPr>
              <a:t>every</a:t>
            </a:r>
            <a:r>
              <a:rPr lang="en-GB" sz="1600" b="1" spc="25" dirty="0">
                <a:solidFill>
                  <a:srgbClr val="005493"/>
                </a:solidFill>
                <a:latin typeface="Comic Neue Angular"/>
                <a:cs typeface="Comic Neue Angular"/>
              </a:rPr>
              <a:t> </a:t>
            </a:r>
            <a:r>
              <a:rPr lang="en-GB" sz="1600" b="1" dirty="0">
                <a:solidFill>
                  <a:srgbClr val="005493"/>
                </a:solidFill>
                <a:latin typeface="Comic Neue Angular"/>
                <a:cs typeface="Comic Neue Angular"/>
              </a:rPr>
              <a:t>child </a:t>
            </a:r>
            <a:r>
              <a:rPr lang="en-GB" sz="1600" b="1" spc="5"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can</a:t>
            </a:r>
            <a:r>
              <a:rPr lang="en-GB" sz="1600" b="1"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reach</a:t>
            </a:r>
            <a:r>
              <a:rPr lang="en-GB" sz="1600" b="1" dirty="0">
                <a:solidFill>
                  <a:srgbClr val="005493"/>
                </a:solidFill>
                <a:latin typeface="Comic Neue Angular"/>
                <a:cs typeface="Comic Neue Angular"/>
              </a:rPr>
              <a:t> their full</a:t>
            </a:r>
            <a:r>
              <a:rPr lang="en-GB" sz="1600" b="1" spc="10"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potential</a:t>
            </a:r>
            <a:r>
              <a:rPr lang="en-GB" sz="1600" b="1" spc="10"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and</a:t>
            </a:r>
            <a:r>
              <a:rPr lang="en-GB" sz="1600" b="1"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thrive.</a:t>
            </a:r>
            <a:r>
              <a:rPr lang="en-GB" sz="1600" b="1"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We</a:t>
            </a:r>
            <a:r>
              <a:rPr lang="en-GB" sz="1600" b="1" spc="10"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endeavour</a:t>
            </a:r>
            <a:r>
              <a:rPr lang="en-GB" sz="1600" b="1" dirty="0">
                <a:solidFill>
                  <a:srgbClr val="005493"/>
                </a:solidFill>
                <a:latin typeface="Comic Neue Angular"/>
                <a:cs typeface="Comic Neue Angular"/>
              </a:rPr>
              <a:t> to</a:t>
            </a:r>
            <a:r>
              <a:rPr lang="en-GB" sz="1600" b="1" spc="5"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develop</a:t>
            </a:r>
            <a:r>
              <a:rPr lang="en-GB" sz="1600" b="1" spc="10" dirty="0">
                <a:solidFill>
                  <a:srgbClr val="005493"/>
                </a:solidFill>
                <a:latin typeface="Comic Neue Angular"/>
                <a:cs typeface="Comic Neue Angular"/>
              </a:rPr>
              <a:t> </a:t>
            </a:r>
            <a:r>
              <a:rPr lang="en-GB" sz="1600" b="1" dirty="0">
                <a:solidFill>
                  <a:srgbClr val="005493"/>
                </a:solidFill>
                <a:latin typeface="Comic Neue Angular"/>
                <a:cs typeface="Comic Neue Angular"/>
              </a:rPr>
              <a:t>a culture</a:t>
            </a:r>
            <a:r>
              <a:rPr lang="en-GB" sz="1600" b="1" spc="10"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where</a:t>
            </a:r>
            <a:r>
              <a:rPr lang="en-GB" sz="1600" b="1" spc="10" dirty="0">
                <a:solidFill>
                  <a:srgbClr val="005493"/>
                </a:solidFill>
                <a:latin typeface="Comic Neue Angular"/>
                <a:cs typeface="Comic Neue Angular"/>
              </a:rPr>
              <a:t> </a:t>
            </a:r>
            <a:r>
              <a:rPr lang="en-GB" sz="1600" b="1" dirty="0">
                <a:solidFill>
                  <a:srgbClr val="005493"/>
                </a:solidFill>
                <a:latin typeface="Comic Neue Angular"/>
                <a:cs typeface="Comic Neue Angular"/>
              </a:rPr>
              <a:t>we </a:t>
            </a:r>
            <a:r>
              <a:rPr lang="en-GB" sz="1600" b="1" spc="-380"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all</a:t>
            </a:r>
            <a:r>
              <a:rPr lang="en-GB" sz="1600" b="1" spc="40" dirty="0">
                <a:solidFill>
                  <a:srgbClr val="005493"/>
                </a:solidFill>
                <a:latin typeface="Comic Neue Angular"/>
                <a:cs typeface="Comic Neue Angular"/>
              </a:rPr>
              <a:t> </a:t>
            </a:r>
            <a:r>
              <a:rPr lang="en-GB" sz="1600" b="1" dirty="0">
                <a:solidFill>
                  <a:srgbClr val="005493"/>
                </a:solidFill>
                <a:latin typeface="Comic Neue Angular"/>
                <a:cs typeface="Comic Neue Angular"/>
              </a:rPr>
              <a:t>believe</a:t>
            </a:r>
            <a:r>
              <a:rPr lang="en-GB" sz="1600" b="1" spc="40" dirty="0">
                <a:solidFill>
                  <a:srgbClr val="005493"/>
                </a:solidFill>
                <a:latin typeface="Comic Neue Angular"/>
                <a:cs typeface="Comic Neue Angular"/>
              </a:rPr>
              <a:t> </a:t>
            </a:r>
            <a:r>
              <a:rPr lang="en-GB" sz="1600" b="1" dirty="0">
                <a:solidFill>
                  <a:srgbClr val="005493"/>
                </a:solidFill>
                <a:latin typeface="Comic Neue Angular"/>
                <a:cs typeface="Comic Neue Angular"/>
              </a:rPr>
              <a:t>in</a:t>
            </a:r>
            <a:r>
              <a:rPr lang="en-GB" sz="1600" b="1" spc="30"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ourselves</a:t>
            </a:r>
            <a:r>
              <a:rPr lang="en-GB" sz="1600" b="1" spc="35"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and</a:t>
            </a:r>
            <a:r>
              <a:rPr lang="en-GB" sz="1600" b="1" spc="35"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each</a:t>
            </a:r>
            <a:r>
              <a:rPr lang="en-GB" sz="1600" b="1" spc="30"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other,</a:t>
            </a:r>
            <a:r>
              <a:rPr lang="en-GB" sz="1600" b="1" spc="30" dirty="0">
                <a:solidFill>
                  <a:srgbClr val="005493"/>
                </a:solidFill>
                <a:latin typeface="Comic Neue Angular"/>
                <a:cs typeface="Comic Neue Angular"/>
              </a:rPr>
              <a:t> </a:t>
            </a:r>
            <a:r>
              <a:rPr lang="en-GB" sz="1600" b="1" dirty="0">
                <a:solidFill>
                  <a:srgbClr val="005493"/>
                </a:solidFill>
                <a:latin typeface="Comic Neue Angular"/>
                <a:cs typeface="Comic Neue Angular"/>
              </a:rPr>
              <a:t>we</a:t>
            </a:r>
            <a:r>
              <a:rPr lang="en-GB" sz="1600" b="1" spc="40"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take</a:t>
            </a:r>
            <a:r>
              <a:rPr lang="en-GB" sz="1600" b="1" spc="45"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risks</a:t>
            </a:r>
            <a:r>
              <a:rPr lang="en-GB" sz="1600" b="1" spc="35"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and</a:t>
            </a:r>
            <a:r>
              <a:rPr lang="en-GB" sz="1600" b="1" spc="30"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challenge</a:t>
            </a:r>
            <a:r>
              <a:rPr lang="en-GB" sz="1600" b="1" spc="40"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one</a:t>
            </a:r>
            <a:r>
              <a:rPr lang="en-GB" sz="1600" b="1" spc="40" dirty="0">
                <a:solidFill>
                  <a:srgbClr val="005493"/>
                </a:solidFill>
                <a:latin typeface="Comic Neue Angular"/>
                <a:cs typeface="Comic Neue Angular"/>
              </a:rPr>
              <a:t> </a:t>
            </a:r>
            <a:r>
              <a:rPr lang="en-GB" sz="1600" b="1" spc="-5" dirty="0">
                <a:solidFill>
                  <a:srgbClr val="005493"/>
                </a:solidFill>
                <a:latin typeface="Comic Neue Angular"/>
                <a:cs typeface="Comic Neue Angular"/>
              </a:rPr>
              <a:t>another</a:t>
            </a:r>
            <a:r>
              <a:rPr lang="en-GB" sz="1600" b="1" spc="35" dirty="0">
                <a:solidFill>
                  <a:srgbClr val="005493"/>
                </a:solidFill>
                <a:latin typeface="Comic Neue Angular"/>
                <a:cs typeface="Comic Neue Angular"/>
              </a:rPr>
              <a:t> </a:t>
            </a:r>
            <a:r>
              <a:rPr lang="en-GB" sz="1600" b="1" dirty="0">
                <a:solidFill>
                  <a:srgbClr val="005493"/>
                </a:solidFill>
                <a:latin typeface="Comic Neue Angular"/>
                <a:cs typeface="Comic Neue Angular"/>
              </a:rPr>
              <a:t>to </a:t>
            </a:r>
            <a:r>
              <a:rPr lang="en-GB" sz="1600" b="1" spc="5" dirty="0">
                <a:solidFill>
                  <a:srgbClr val="005493"/>
                </a:solidFill>
                <a:latin typeface="Comic Neue Angular"/>
                <a:cs typeface="Comic Neue Angular"/>
              </a:rPr>
              <a:t> </a:t>
            </a:r>
            <a:r>
              <a:rPr lang="en-GB" sz="1600" b="1" dirty="0">
                <a:solidFill>
                  <a:srgbClr val="005493"/>
                </a:solidFill>
                <a:latin typeface="Comic Neue Angular"/>
                <a:cs typeface="Comic Neue Angular"/>
              </a:rPr>
              <a:t>be better.</a:t>
            </a:r>
          </a:p>
        </p:txBody>
      </p:sp>
      <p:sp>
        <p:nvSpPr>
          <p:cNvPr id="9" name="object 2">
            <a:extLst>
              <a:ext uri="{FF2B5EF4-FFF2-40B4-BE49-F238E27FC236}">
                <a16:creationId xmlns:a16="http://schemas.microsoft.com/office/drawing/2014/main" id="{64E09EA6-FEEE-274B-AF7A-C7012EC69690}"/>
              </a:ext>
            </a:extLst>
          </p:cNvPr>
          <p:cNvSpPr txBox="1">
            <a:spLocks/>
          </p:cNvSpPr>
          <p:nvPr/>
        </p:nvSpPr>
        <p:spPr>
          <a:xfrm>
            <a:off x="2603818" y="600192"/>
            <a:ext cx="1650364" cy="528320"/>
          </a:xfrm>
          <a:prstGeom prst="rect">
            <a:avLst/>
          </a:prstGeom>
        </p:spPr>
        <p:txBody>
          <a:bodyPr vert="horz" wrap="square" lIns="0" tIns="12700" rIns="0" bIns="0" rtlCol="0">
            <a:spAutoFit/>
          </a:bodyPr>
          <a:lstStyle>
            <a:lvl1pPr>
              <a:defRPr sz="2400" b="1" i="0" u="sng">
                <a:solidFill>
                  <a:srgbClr val="005493"/>
                </a:solidFill>
                <a:latin typeface="Amatic SC"/>
                <a:ea typeface="+mj-ea"/>
                <a:cs typeface="Amatic SC"/>
              </a:defRPr>
            </a:lvl1pPr>
          </a:lstStyle>
          <a:p>
            <a:pPr marL="12700">
              <a:spcBef>
                <a:spcPts val="100"/>
              </a:spcBef>
            </a:pPr>
            <a:r>
              <a:rPr lang="en-GB" sz="3300" b="0" u="none" kern="0" spc="-5" dirty="0"/>
              <a:t>School</a:t>
            </a:r>
            <a:r>
              <a:rPr lang="en-GB" sz="3300" b="0" u="none" kern="0" spc="-75" dirty="0"/>
              <a:t> </a:t>
            </a:r>
            <a:r>
              <a:rPr lang="en-GB" sz="3300" b="0" u="none" kern="0" dirty="0"/>
              <a:t>Vision</a:t>
            </a:r>
            <a:endParaRPr lang="en-GB" sz="3300" kern="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99888" y="27432"/>
            <a:ext cx="1658112" cy="1438655"/>
          </a:xfrm>
          <a:prstGeom prst="rect">
            <a:avLst/>
          </a:prstGeom>
        </p:spPr>
      </p:pic>
      <p:pic>
        <p:nvPicPr>
          <p:cNvPr id="3" name="object 3"/>
          <p:cNvPicPr/>
          <p:nvPr/>
        </p:nvPicPr>
        <p:blipFill>
          <a:blip r:embed="rId3" cstate="print"/>
          <a:stretch>
            <a:fillRect/>
          </a:stretch>
        </p:blipFill>
        <p:spPr>
          <a:xfrm>
            <a:off x="0" y="8232647"/>
            <a:ext cx="6858000" cy="1670304"/>
          </a:xfrm>
          <a:prstGeom prst="rect">
            <a:avLst/>
          </a:prstGeom>
        </p:spPr>
      </p:pic>
      <p:sp>
        <p:nvSpPr>
          <p:cNvPr id="4" name="object 4"/>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5" dirty="0"/>
              <a:t>Our</a:t>
            </a:r>
            <a:r>
              <a:rPr spc="-60" dirty="0"/>
              <a:t> </a:t>
            </a:r>
            <a:r>
              <a:rPr spc="-5" dirty="0"/>
              <a:t>School</a:t>
            </a:r>
          </a:p>
        </p:txBody>
      </p:sp>
      <p:sp>
        <p:nvSpPr>
          <p:cNvPr id="5" name="object 5"/>
          <p:cNvSpPr txBox="1"/>
          <p:nvPr/>
        </p:nvSpPr>
        <p:spPr>
          <a:xfrm>
            <a:off x="229880" y="566419"/>
            <a:ext cx="5905500" cy="8819337"/>
          </a:xfrm>
          <a:prstGeom prst="rect">
            <a:avLst/>
          </a:prstGeom>
        </p:spPr>
        <p:txBody>
          <a:bodyPr vert="horz" wrap="square" lIns="0" tIns="10795" rIns="0" bIns="0" rtlCol="0">
            <a:spAutoFit/>
          </a:bodyPr>
          <a:lstStyle/>
          <a:p>
            <a:pPr marL="76200" marR="55880">
              <a:lnSpc>
                <a:spcPct val="100800"/>
              </a:lnSpc>
              <a:spcBef>
                <a:spcPts val="85"/>
              </a:spcBef>
            </a:pPr>
            <a:r>
              <a:rPr sz="1200" spc="-55" dirty="0">
                <a:solidFill>
                  <a:srgbClr val="005493"/>
                </a:solidFill>
                <a:latin typeface="Arial"/>
                <a:cs typeface="Arial"/>
              </a:rPr>
              <a:t>Our school </a:t>
            </a:r>
            <a:r>
              <a:rPr sz="1200" spc="-65" dirty="0">
                <a:solidFill>
                  <a:srgbClr val="005493"/>
                </a:solidFill>
                <a:latin typeface="Arial"/>
                <a:cs typeface="Arial"/>
              </a:rPr>
              <a:t>is an </a:t>
            </a:r>
            <a:r>
              <a:rPr sz="1200" spc="-75" dirty="0">
                <a:solidFill>
                  <a:srgbClr val="005493"/>
                </a:solidFill>
                <a:latin typeface="Arial"/>
                <a:cs typeface="Arial"/>
              </a:rPr>
              <a:t>English </a:t>
            </a:r>
            <a:r>
              <a:rPr sz="1200" spc="-40" dirty="0">
                <a:solidFill>
                  <a:srgbClr val="005493"/>
                </a:solidFill>
                <a:latin typeface="Arial"/>
                <a:cs typeface="Arial"/>
              </a:rPr>
              <a:t>medium, </a:t>
            </a:r>
            <a:r>
              <a:rPr sz="1200" spc="-50" dirty="0">
                <a:solidFill>
                  <a:srgbClr val="005493"/>
                </a:solidFill>
                <a:latin typeface="Arial"/>
                <a:cs typeface="Arial"/>
              </a:rPr>
              <a:t>Community Primary </a:t>
            </a:r>
            <a:r>
              <a:rPr sz="1200" spc="-75" dirty="0">
                <a:solidFill>
                  <a:srgbClr val="005493"/>
                </a:solidFill>
                <a:latin typeface="Arial"/>
                <a:cs typeface="Arial"/>
              </a:rPr>
              <a:t>School </a:t>
            </a:r>
            <a:r>
              <a:rPr sz="1200" spc="5" dirty="0">
                <a:solidFill>
                  <a:srgbClr val="005493"/>
                </a:solidFill>
                <a:latin typeface="Arial"/>
                <a:cs typeface="Arial"/>
              </a:rPr>
              <a:t>with </a:t>
            </a:r>
            <a:r>
              <a:rPr sz="1200" spc="-45" dirty="0">
                <a:solidFill>
                  <a:srgbClr val="005493"/>
                </a:solidFill>
                <a:latin typeface="Arial"/>
                <a:cs typeface="Arial"/>
              </a:rPr>
              <a:t>approximately </a:t>
            </a:r>
            <a:r>
              <a:rPr sz="1200" spc="-60" dirty="0">
                <a:solidFill>
                  <a:srgbClr val="005493"/>
                </a:solidFill>
                <a:latin typeface="Arial"/>
                <a:cs typeface="Arial"/>
              </a:rPr>
              <a:t>500 </a:t>
            </a:r>
            <a:r>
              <a:rPr sz="1200" spc="-45" dirty="0">
                <a:solidFill>
                  <a:srgbClr val="005493"/>
                </a:solidFill>
                <a:latin typeface="Arial"/>
                <a:cs typeface="Arial"/>
              </a:rPr>
              <a:t>pupils. </a:t>
            </a:r>
            <a:r>
              <a:rPr sz="1200" spc="-40" dirty="0">
                <a:solidFill>
                  <a:srgbClr val="005493"/>
                </a:solidFill>
                <a:latin typeface="Arial"/>
                <a:cs typeface="Arial"/>
              </a:rPr>
              <a:t> </a:t>
            </a:r>
            <a:r>
              <a:rPr sz="1200" spc="-55" dirty="0">
                <a:solidFill>
                  <a:srgbClr val="005493"/>
                </a:solidFill>
                <a:latin typeface="Arial"/>
                <a:cs typeface="Arial"/>
              </a:rPr>
              <a:t>Children </a:t>
            </a:r>
            <a:r>
              <a:rPr sz="1200" spc="-50" dirty="0">
                <a:solidFill>
                  <a:srgbClr val="005493"/>
                </a:solidFill>
                <a:latin typeface="Arial"/>
                <a:cs typeface="Arial"/>
              </a:rPr>
              <a:t>begin </a:t>
            </a:r>
            <a:r>
              <a:rPr sz="1200" spc="-20" dirty="0">
                <a:solidFill>
                  <a:srgbClr val="005493"/>
                </a:solidFill>
                <a:latin typeface="Arial"/>
                <a:cs typeface="Arial"/>
              </a:rPr>
              <a:t>in our </a:t>
            </a:r>
            <a:r>
              <a:rPr sz="1200" spc="-55" dirty="0">
                <a:solidFill>
                  <a:srgbClr val="005493"/>
                </a:solidFill>
                <a:latin typeface="Arial"/>
                <a:cs typeface="Arial"/>
              </a:rPr>
              <a:t>Nursery </a:t>
            </a:r>
            <a:r>
              <a:rPr sz="1200" spc="-20" dirty="0">
                <a:solidFill>
                  <a:srgbClr val="005493"/>
                </a:solidFill>
                <a:latin typeface="Arial"/>
                <a:cs typeface="Arial"/>
              </a:rPr>
              <a:t>after </a:t>
            </a:r>
            <a:r>
              <a:rPr sz="1200" spc="-10" dirty="0">
                <a:solidFill>
                  <a:srgbClr val="005493"/>
                </a:solidFill>
                <a:latin typeface="Arial"/>
                <a:cs typeface="Arial"/>
              </a:rPr>
              <a:t>their </a:t>
            </a:r>
            <a:r>
              <a:rPr sz="1200" spc="-35" dirty="0">
                <a:solidFill>
                  <a:srgbClr val="005493"/>
                </a:solidFill>
                <a:latin typeface="Arial"/>
                <a:cs typeface="Arial"/>
              </a:rPr>
              <a:t>3</a:t>
            </a:r>
            <a:r>
              <a:rPr sz="1200" spc="-52" baseline="27777" dirty="0">
                <a:solidFill>
                  <a:srgbClr val="005493"/>
                </a:solidFill>
                <a:latin typeface="Arial"/>
                <a:cs typeface="Arial"/>
              </a:rPr>
              <a:t>rd </a:t>
            </a:r>
            <a:r>
              <a:rPr sz="1200" spc="-30" dirty="0">
                <a:solidFill>
                  <a:srgbClr val="005493"/>
                </a:solidFill>
                <a:latin typeface="Arial"/>
                <a:cs typeface="Arial"/>
              </a:rPr>
              <a:t>birthday </a:t>
            </a:r>
            <a:r>
              <a:rPr sz="1200" spc="-65" dirty="0">
                <a:solidFill>
                  <a:srgbClr val="005493"/>
                </a:solidFill>
                <a:latin typeface="Arial"/>
                <a:cs typeface="Arial"/>
              </a:rPr>
              <a:t>and </a:t>
            </a:r>
            <a:r>
              <a:rPr sz="1200" spc="-70" dirty="0">
                <a:solidFill>
                  <a:srgbClr val="005493"/>
                </a:solidFill>
                <a:latin typeface="Arial"/>
                <a:cs typeface="Arial"/>
              </a:rPr>
              <a:t>stay </a:t>
            </a:r>
            <a:r>
              <a:rPr sz="1200" spc="5" dirty="0">
                <a:solidFill>
                  <a:srgbClr val="005493"/>
                </a:solidFill>
                <a:latin typeface="Arial"/>
                <a:cs typeface="Arial"/>
              </a:rPr>
              <a:t>with </a:t>
            </a:r>
            <a:r>
              <a:rPr sz="1200" spc="-90" dirty="0">
                <a:solidFill>
                  <a:srgbClr val="005493"/>
                </a:solidFill>
                <a:latin typeface="Arial"/>
                <a:cs typeface="Arial"/>
              </a:rPr>
              <a:t>us </a:t>
            </a:r>
            <a:r>
              <a:rPr sz="1200" spc="-10" dirty="0">
                <a:solidFill>
                  <a:srgbClr val="005493"/>
                </a:solidFill>
                <a:latin typeface="Arial"/>
                <a:cs typeface="Arial"/>
              </a:rPr>
              <a:t>until </a:t>
            </a:r>
            <a:r>
              <a:rPr sz="1200" spc="-20" dirty="0">
                <a:solidFill>
                  <a:srgbClr val="005493"/>
                </a:solidFill>
                <a:latin typeface="Arial"/>
                <a:cs typeface="Arial"/>
              </a:rPr>
              <a:t>the </a:t>
            </a:r>
            <a:r>
              <a:rPr sz="1200" spc="-55" dirty="0">
                <a:solidFill>
                  <a:srgbClr val="005493"/>
                </a:solidFill>
                <a:latin typeface="Arial"/>
                <a:cs typeface="Arial"/>
              </a:rPr>
              <a:t>school </a:t>
            </a:r>
            <a:r>
              <a:rPr sz="1200" spc="-60" dirty="0">
                <a:solidFill>
                  <a:srgbClr val="005493"/>
                </a:solidFill>
                <a:latin typeface="Arial"/>
                <a:cs typeface="Arial"/>
              </a:rPr>
              <a:t>year </a:t>
            </a:r>
            <a:r>
              <a:rPr sz="1200" spc="-20" dirty="0">
                <a:solidFill>
                  <a:srgbClr val="005493"/>
                </a:solidFill>
                <a:latin typeface="Arial"/>
                <a:cs typeface="Arial"/>
              </a:rPr>
              <a:t>in </a:t>
            </a:r>
            <a:r>
              <a:rPr sz="1200" spc="-15" dirty="0">
                <a:solidFill>
                  <a:srgbClr val="005493"/>
                </a:solidFill>
                <a:latin typeface="Arial"/>
                <a:cs typeface="Arial"/>
              </a:rPr>
              <a:t> </a:t>
            </a:r>
            <a:r>
              <a:rPr sz="1200" spc="-40" dirty="0">
                <a:solidFill>
                  <a:srgbClr val="005493"/>
                </a:solidFill>
                <a:latin typeface="Arial"/>
                <a:cs typeface="Arial"/>
              </a:rPr>
              <a:t>which </a:t>
            </a:r>
            <a:r>
              <a:rPr sz="1200" spc="-30" dirty="0">
                <a:solidFill>
                  <a:srgbClr val="005493"/>
                </a:solidFill>
                <a:latin typeface="Arial"/>
                <a:cs typeface="Arial"/>
              </a:rPr>
              <a:t>they </a:t>
            </a:r>
            <a:r>
              <a:rPr sz="1200" spc="-60" dirty="0">
                <a:solidFill>
                  <a:srgbClr val="005493"/>
                </a:solidFill>
                <a:latin typeface="Arial"/>
                <a:cs typeface="Arial"/>
              </a:rPr>
              <a:t>are 11 </a:t>
            </a:r>
            <a:r>
              <a:rPr sz="1200" spc="-65" dirty="0">
                <a:solidFill>
                  <a:srgbClr val="005493"/>
                </a:solidFill>
                <a:latin typeface="Arial"/>
                <a:cs typeface="Arial"/>
              </a:rPr>
              <a:t>and </a:t>
            </a:r>
            <a:r>
              <a:rPr sz="1200" spc="-40" dirty="0">
                <a:solidFill>
                  <a:srgbClr val="005493"/>
                </a:solidFill>
                <a:latin typeface="Arial"/>
                <a:cs typeface="Arial"/>
              </a:rPr>
              <a:t>transfer </a:t>
            </a:r>
            <a:r>
              <a:rPr sz="1200" spc="5" dirty="0">
                <a:solidFill>
                  <a:srgbClr val="005493"/>
                </a:solidFill>
                <a:latin typeface="Arial"/>
                <a:cs typeface="Arial"/>
              </a:rPr>
              <a:t>to </a:t>
            </a:r>
            <a:r>
              <a:rPr sz="1200" spc="-80" dirty="0">
                <a:solidFill>
                  <a:srgbClr val="005493"/>
                </a:solidFill>
                <a:latin typeface="Arial"/>
                <a:cs typeface="Arial"/>
              </a:rPr>
              <a:t>Secondary </a:t>
            </a:r>
            <a:r>
              <a:rPr sz="1200" spc="-70" dirty="0">
                <a:solidFill>
                  <a:srgbClr val="005493"/>
                </a:solidFill>
                <a:latin typeface="Arial"/>
                <a:cs typeface="Arial"/>
              </a:rPr>
              <a:t>School. </a:t>
            </a:r>
            <a:r>
              <a:rPr sz="1200" spc="-90" dirty="0">
                <a:solidFill>
                  <a:srgbClr val="005493"/>
                </a:solidFill>
                <a:latin typeface="Arial"/>
                <a:cs typeface="Arial"/>
              </a:rPr>
              <a:t>The </a:t>
            </a:r>
            <a:r>
              <a:rPr sz="1200" spc="-55" dirty="0">
                <a:solidFill>
                  <a:srgbClr val="005493"/>
                </a:solidFill>
                <a:latin typeface="Arial"/>
                <a:cs typeface="Arial"/>
              </a:rPr>
              <a:t>school </a:t>
            </a:r>
            <a:r>
              <a:rPr sz="1200" spc="-80" dirty="0">
                <a:solidFill>
                  <a:srgbClr val="005493"/>
                </a:solidFill>
                <a:latin typeface="Arial"/>
                <a:cs typeface="Arial"/>
              </a:rPr>
              <a:t>serves </a:t>
            </a:r>
            <a:r>
              <a:rPr sz="1200" spc="-20" dirty="0">
                <a:solidFill>
                  <a:srgbClr val="005493"/>
                </a:solidFill>
                <a:latin typeface="Arial"/>
                <a:cs typeface="Arial"/>
              </a:rPr>
              <a:t>the </a:t>
            </a:r>
            <a:r>
              <a:rPr sz="1200" spc="-40" dirty="0">
                <a:solidFill>
                  <a:srgbClr val="005493"/>
                </a:solidFill>
                <a:latin typeface="Arial"/>
                <a:cs typeface="Arial"/>
              </a:rPr>
              <a:t>ward </a:t>
            </a:r>
            <a:r>
              <a:rPr sz="1200" dirty="0">
                <a:solidFill>
                  <a:srgbClr val="005493"/>
                </a:solidFill>
                <a:latin typeface="Arial"/>
                <a:cs typeface="Arial"/>
              </a:rPr>
              <a:t>of </a:t>
            </a:r>
            <a:r>
              <a:rPr sz="1200" spc="-100" dirty="0">
                <a:solidFill>
                  <a:srgbClr val="005493"/>
                </a:solidFill>
                <a:latin typeface="Arial"/>
                <a:cs typeface="Arial"/>
              </a:rPr>
              <a:t>Cadoc </a:t>
            </a:r>
            <a:r>
              <a:rPr sz="1200" spc="-95" dirty="0">
                <a:solidFill>
                  <a:srgbClr val="005493"/>
                </a:solidFill>
                <a:latin typeface="Arial"/>
                <a:cs typeface="Arial"/>
              </a:rPr>
              <a:t> </a:t>
            </a:r>
            <a:r>
              <a:rPr sz="1200" spc="-40" dirty="0">
                <a:solidFill>
                  <a:srgbClr val="005493"/>
                </a:solidFill>
                <a:latin typeface="Arial"/>
                <a:cs typeface="Arial"/>
              </a:rPr>
              <a:t>which </a:t>
            </a:r>
            <a:r>
              <a:rPr sz="1200" spc="-55" dirty="0">
                <a:solidFill>
                  <a:srgbClr val="005493"/>
                </a:solidFill>
                <a:latin typeface="Arial"/>
                <a:cs typeface="Arial"/>
              </a:rPr>
              <a:t>includes </a:t>
            </a:r>
            <a:r>
              <a:rPr sz="1200" spc="-20" dirty="0">
                <a:solidFill>
                  <a:srgbClr val="005493"/>
                </a:solidFill>
                <a:latin typeface="Arial"/>
                <a:cs typeface="Arial"/>
              </a:rPr>
              <a:t>the </a:t>
            </a:r>
            <a:r>
              <a:rPr sz="1200" spc="-50" dirty="0">
                <a:solidFill>
                  <a:srgbClr val="005493"/>
                </a:solidFill>
                <a:latin typeface="Arial"/>
                <a:cs typeface="Arial"/>
              </a:rPr>
              <a:t>village </a:t>
            </a:r>
            <a:r>
              <a:rPr sz="1200" spc="-5" dirty="0">
                <a:solidFill>
                  <a:srgbClr val="005493"/>
                </a:solidFill>
                <a:latin typeface="Arial"/>
                <a:cs typeface="Arial"/>
              </a:rPr>
              <a:t>of </a:t>
            </a:r>
            <a:r>
              <a:rPr sz="1200" spc="-65" dirty="0">
                <a:solidFill>
                  <a:srgbClr val="005493"/>
                </a:solidFill>
                <a:latin typeface="Arial"/>
                <a:cs typeface="Arial"/>
              </a:rPr>
              <a:t>Cadoxton, </a:t>
            </a:r>
            <a:r>
              <a:rPr sz="1200" spc="-20" dirty="0">
                <a:solidFill>
                  <a:srgbClr val="005493"/>
                </a:solidFill>
                <a:latin typeface="Arial"/>
                <a:cs typeface="Arial"/>
              </a:rPr>
              <a:t>part </a:t>
            </a:r>
            <a:r>
              <a:rPr sz="1200" spc="-5" dirty="0">
                <a:solidFill>
                  <a:srgbClr val="005493"/>
                </a:solidFill>
                <a:latin typeface="Arial"/>
                <a:cs typeface="Arial"/>
              </a:rPr>
              <a:t>of </a:t>
            </a:r>
            <a:r>
              <a:rPr sz="1200" spc="-20" dirty="0">
                <a:solidFill>
                  <a:srgbClr val="005493"/>
                </a:solidFill>
                <a:latin typeface="Arial"/>
                <a:cs typeface="Arial"/>
              </a:rPr>
              <a:t>the </a:t>
            </a:r>
            <a:r>
              <a:rPr sz="1200" spc="-70" dirty="0">
                <a:solidFill>
                  <a:srgbClr val="005493"/>
                </a:solidFill>
                <a:latin typeface="Arial"/>
                <a:cs typeface="Arial"/>
              </a:rPr>
              <a:t>Treharne </a:t>
            </a:r>
            <a:r>
              <a:rPr sz="1200" spc="-50" dirty="0">
                <a:solidFill>
                  <a:srgbClr val="005493"/>
                </a:solidFill>
                <a:latin typeface="Arial"/>
                <a:cs typeface="Arial"/>
              </a:rPr>
              <a:t>estate. </a:t>
            </a:r>
            <a:r>
              <a:rPr sz="1200" spc="-90" dirty="0">
                <a:solidFill>
                  <a:srgbClr val="005493"/>
                </a:solidFill>
                <a:latin typeface="Arial"/>
                <a:cs typeface="Arial"/>
              </a:rPr>
              <a:t>The </a:t>
            </a:r>
            <a:r>
              <a:rPr sz="1200" spc="-55" dirty="0">
                <a:solidFill>
                  <a:srgbClr val="005493"/>
                </a:solidFill>
                <a:latin typeface="Arial"/>
                <a:cs typeface="Arial"/>
              </a:rPr>
              <a:t>school </a:t>
            </a:r>
            <a:r>
              <a:rPr sz="1200" spc="-95" dirty="0">
                <a:solidFill>
                  <a:srgbClr val="005493"/>
                </a:solidFill>
                <a:latin typeface="Arial"/>
                <a:cs typeface="Arial"/>
              </a:rPr>
              <a:t>has a </a:t>
            </a:r>
            <a:r>
              <a:rPr sz="1200" spc="-50" dirty="0">
                <a:solidFill>
                  <a:srgbClr val="005493"/>
                </a:solidFill>
                <a:latin typeface="Arial"/>
                <a:cs typeface="Arial"/>
              </a:rPr>
              <a:t>long </a:t>
            </a:r>
            <a:r>
              <a:rPr sz="1200" spc="-60" dirty="0">
                <a:solidFill>
                  <a:srgbClr val="005493"/>
                </a:solidFill>
                <a:latin typeface="Arial"/>
                <a:cs typeface="Arial"/>
              </a:rPr>
              <a:t>and </a:t>
            </a:r>
            <a:r>
              <a:rPr sz="1200" spc="-320" dirty="0">
                <a:solidFill>
                  <a:srgbClr val="005493"/>
                </a:solidFill>
                <a:latin typeface="Arial"/>
                <a:cs typeface="Arial"/>
              </a:rPr>
              <a:t> </a:t>
            </a:r>
            <a:r>
              <a:rPr sz="1200" spc="-35" dirty="0">
                <a:solidFill>
                  <a:srgbClr val="005493"/>
                </a:solidFill>
                <a:latin typeface="Arial"/>
                <a:cs typeface="Arial"/>
              </a:rPr>
              <a:t>interesting</a:t>
            </a:r>
            <a:r>
              <a:rPr sz="1200" spc="-65" dirty="0">
                <a:solidFill>
                  <a:srgbClr val="005493"/>
                </a:solidFill>
                <a:latin typeface="Arial"/>
                <a:cs typeface="Arial"/>
              </a:rPr>
              <a:t> </a:t>
            </a:r>
            <a:r>
              <a:rPr sz="1200" spc="-30" dirty="0">
                <a:solidFill>
                  <a:srgbClr val="005493"/>
                </a:solidFill>
                <a:latin typeface="Arial"/>
                <a:cs typeface="Arial"/>
              </a:rPr>
              <a:t>history;</a:t>
            </a:r>
            <a:r>
              <a:rPr sz="1200" spc="-50" dirty="0">
                <a:solidFill>
                  <a:srgbClr val="005493"/>
                </a:solidFill>
                <a:latin typeface="Arial"/>
                <a:cs typeface="Arial"/>
              </a:rPr>
              <a:t> </a:t>
            </a:r>
            <a:r>
              <a:rPr sz="1200" spc="-55" dirty="0">
                <a:solidFill>
                  <a:srgbClr val="005493"/>
                </a:solidFill>
                <a:latin typeface="Arial"/>
                <a:cs typeface="Arial"/>
              </a:rPr>
              <a:t>being</a:t>
            </a:r>
            <a:r>
              <a:rPr sz="1200" spc="-65" dirty="0">
                <a:solidFill>
                  <a:srgbClr val="005493"/>
                </a:solidFill>
                <a:latin typeface="Arial"/>
                <a:cs typeface="Arial"/>
              </a:rPr>
              <a:t> </a:t>
            </a:r>
            <a:r>
              <a:rPr sz="1200" spc="-5" dirty="0">
                <a:solidFill>
                  <a:srgbClr val="005493"/>
                </a:solidFill>
                <a:latin typeface="Arial"/>
                <a:cs typeface="Arial"/>
              </a:rPr>
              <a:t>built</a:t>
            </a:r>
            <a:r>
              <a:rPr sz="1200" spc="-60" dirty="0">
                <a:solidFill>
                  <a:srgbClr val="005493"/>
                </a:solidFill>
                <a:latin typeface="Arial"/>
                <a:cs typeface="Arial"/>
              </a:rPr>
              <a:t> </a:t>
            </a:r>
            <a:r>
              <a:rPr sz="1200" spc="-20" dirty="0">
                <a:solidFill>
                  <a:srgbClr val="005493"/>
                </a:solidFill>
                <a:latin typeface="Arial"/>
                <a:cs typeface="Arial"/>
              </a:rPr>
              <a:t>in</a:t>
            </a:r>
            <a:r>
              <a:rPr sz="1200" spc="-60" dirty="0">
                <a:solidFill>
                  <a:srgbClr val="005493"/>
                </a:solidFill>
                <a:latin typeface="Arial"/>
                <a:cs typeface="Arial"/>
              </a:rPr>
              <a:t> 1879</a:t>
            </a:r>
            <a:r>
              <a:rPr sz="1200" spc="-55" dirty="0">
                <a:solidFill>
                  <a:srgbClr val="005493"/>
                </a:solidFill>
                <a:latin typeface="Arial"/>
                <a:cs typeface="Arial"/>
              </a:rPr>
              <a:t> </a:t>
            </a:r>
            <a:r>
              <a:rPr sz="1200" spc="35" dirty="0">
                <a:solidFill>
                  <a:srgbClr val="005493"/>
                </a:solidFill>
                <a:latin typeface="Arial"/>
                <a:cs typeface="Arial"/>
              </a:rPr>
              <a:t>it</a:t>
            </a:r>
            <a:r>
              <a:rPr sz="1200" spc="-60" dirty="0">
                <a:solidFill>
                  <a:srgbClr val="005493"/>
                </a:solidFill>
                <a:latin typeface="Arial"/>
                <a:cs typeface="Arial"/>
              </a:rPr>
              <a:t> </a:t>
            </a:r>
            <a:r>
              <a:rPr sz="1200" spc="-85" dirty="0">
                <a:solidFill>
                  <a:srgbClr val="005493"/>
                </a:solidFill>
                <a:latin typeface="Arial"/>
                <a:cs typeface="Arial"/>
              </a:rPr>
              <a:t>was</a:t>
            </a:r>
            <a:r>
              <a:rPr sz="1200" spc="-50" dirty="0">
                <a:solidFill>
                  <a:srgbClr val="005493"/>
                </a:solidFill>
                <a:latin typeface="Arial"/>
                <a:cs typeface="Arial"/>
              </a:rPr>
              <a:t> </a:t>
            </a:r>
            <a:r>
              <a:rPr sz="1200" spc="-20" dirty="0">
                <a:solidFill>
                  <a:srgbClr val="005493"/>
                </a:solidFill>
                <a:latin typeface="Arial"/>
                <a:cs typeface="Arial"/>
              </a:rPr>
              <a:t>the</a:t>
            </a:r>
            <a:r>
              <a:rPr sz="1200" spc="-60" dirty="0">
                <a:solidFill>
                  <a:srgbClr val="005493"/>
                </a:solidFill>
                <a:latin typeface="Arial"/>
                <a:cs typeface="Arial"/>
              </a:rPr>
              <a:t> </a:t>
            </a:r>
            <a:r>
              <a:rPr sz="1200" spc="-15" dirty="0">
                <a:solidFill>
                  <a:srgbClr val="005493"/>
                </a:solidFill>
                <a:latin typeface="Arial"/>
                <a:cs typeface="Arial"/>
              </a:rPr>
              <a:t>first</a:t>
            </a:r>
            <a:r>
              <a:rPr sz="1200" spc="-60" dirty="0">
                <a:solidFill>
                  <a:srgbClr val="005493"/>
                </a:solidFill>
                <a:latin typeface="Arial"/>
                <a:cs typeface="Arial"/>
              </a:rPr>
              <a:t> </a:t>
            </a:r>
            <a:r>
              <a:rPr sz="1200" spc="-65" dirty="0">
                <a:solidFill>
                  <a:srgbClr val="005493"/>
                </a:solidFill>
                <a:latin typeface="Arial"/>
                <a:cs typeface="Arial"/>
              </a:rPr>
              <a:t>Board</a:t>
            </a:r>
            <a:r>
              <a:rPr sz="1200" spc="-60" dirty="0">
                <a:solidFill>
                  <a:srgbClr val="005493"/>
                </a:solidFill>
                <a:latin typeface="Arial"/>
                <a:cs typeface="Arial"/>
              </a:rPr>
              <a:t> </a:t>
            </a:r>
            <a:r>
              <a:rPr sz="1200" spc="-75" dirty="0">
                <a:solidFill>
                  <a:srgbClr val="005493"/>
                </a:solidFill>
                <a:latin typeface="Arial"/>
                <a:cs typeface="Arial"/>
              </a:rPr>
              <a:t>School</a:t>
            </a:r>
            <a:r>
              <a:rPr sz="1200" spc="-60" dirty="0">
                <a:solidFill>
                  <a:srgbClr val="005493"/>
                </a:solidFill>
                <a:latin typeface="Arial"/>
                <a:cs typeface="Arial"/>
              </a:rPr>
              <a:t> </a:t>
            </a:r>
            <a:r>
              <a:rPr sz="1200" spc="-20" dirty="0">
                <a:solidFill>
                  <a:srgbClr val="005493"/>
                </a:solidFill>
                <a:latin typeface="Arial"/>
                <a:cs typeface="Arial"/>
              </a:rPr>
              <a:t>in</a:t>
            </a:r>
            <a:r>
              <a:rPr sz="1200" spc="-60" dirty="0">
                <a:solidFill>
                  <a:srgbClr val="005493"/>
                </a:solidFill>
                <a:latin typeface="Arial"/>
                <a:cs typeface="Arial"/>
              </a:rPr>
              <a:t> </a:t>
            </a:r>
            <a:r>
              <a:rPr sz="1200" spc="-20" dirty="0">
                <a:solidFill>
                  <a:srgbClr val="005493"/>
                </a:solidFill>
                <a:latin typeface="Arial"/>
                <a:cs typeface="Arial"/>
              </a:rPr>
              <a:t>the</a:t>
            </a:r>
            <a:r>
              <a:rPr sz="1200" spc="-55" dirty="0">
                <a:solidFill>
                  <a:srgbClr val="005493"/>
                </a:solidFill>
                <a:latin typeface="Arial"/>
                <a:cs typeface="Arial"/>
              </a:rPr>
              <a:t> </a:t>
            </a:r>
            <a:r>
              <a:rPr sz="1200" spc="-10" dirty="0">
                <a:solidFill>
                  <a:srgbClr val="005493"/>
                </a:solidFill>
                <a:latin typeface="Arial"/>
                <a:cs typeface="Arial"/>
              </a:rPr>
              <a:t>town</a:t>
            </a:r>
            <a:r>
              <a:rPr sz="1200" spc="-65" dirty="0">
                <a:solidFill>
                  <a:srgbClr val="005493"/>
                </a:solidFill>
                <a:latin typeface="Arial"/>
                <a:cs typeface="Arial"/>
              </a:rPr>
              <a:t> </a:t>
            </a:r>
            <a:r>
              <a:rPr sz="1200" spc="-5" dirty="0">
                <a:solidFill>
                  <a:srgbClr val="005493"/>
                </a:solidFill>
                <a:latin typeface="Arial"/>
                <a:cs typeface="Arial"/>
              </a:rPr>
              <a:t>of</a:t>
            </a:r>
            <a:r>
              <a:rPr sz="1200" spc="-60" dirty="0">
                <a:solidFill>
                  <a:srgbClr val="005493"/>
                </a:solidFill>
                <a:latin typeface="Arial"/>
                <a:cs typeface="Arial"/>
              </a:rPr>
              <a:t> </a:t>
            </a:r>
            <a:r>
              <a:rPr sz="1200" spc="-70" dirty="0">
                <a:solidFill>
                  <a:srgbClr val="005493"/>
                </a:solidFill>
                <a:latin typeface="Arial"/>
                <a:cs typeface="Arial"/>
              </a:rPr>
              <a:t>Barry.</a:t>
            </a:r>
            <a:endParaRPr sz="1200" dirty="0">
              <a:latin typeface="Arial"/>
              <a:cs typeface="Arial"/>
            </a:endParaRPr>
          </a:p>
          <a:p>
            <a:pPr marL="76200">
              <a:lnSpc>
                <a:spcPts val="1370"/>
              </a:lnSpc>
            </a:pPr>
            <a:r>
              <a:rPr sz="1200" spc="-55" dirty="0">
                <a:solidFill>
                  <a:srgbClr val="005493"/>
                </a:solidFill>
                <a:latin typeface="Arial"/>
                <a:cs typeface="Arial"/>
              </a:rPr>
              <a:t>During</a:t>
            </a:r>
            <a:r>
              <a:rPr sz="1200" spc="-65" dirty="0">
                <a:solidFill>
                  <a:srgbClr val="005493"/>
                </a:solidFill>
                <a:latin typeface="Arial"/>
                <a:cs typeface="Arial"/>
              </a:rPr>
              <a:t> </a:t>
            </a:r>
            <a:r>
              <a:rPr sz="1200" spc="-20" dirty="0">
                <a:solidFill>
                  <a:srgbClr val="005493"/>
                </a:solidFill>
                <a:latin typeface="Arial"/>
                <a:cs typeface="Arial"/>
              </a:rPr>
              <a:t>the</a:t>
            </a:r>
            <a:r>
              <a:rPr sz="1200" spc="-55" dirty="0">
                <a:solidFill>
                  <a:srgbClr val="005493"/>
                </a:solidFill>
                <a:latin typeface="Arial"/>
                <a:cs typeface="Arial"/>
              </a:rPr>
              <a:t> First </a:t>
            </a:r>
            <a:r>
              <a:rPr sz="1200" spc="-35" dirty="0">
                <a:solidFill>
                  <a:srgbClr val="005493"/>
                </a:solidFill>
                <a:latin typeface="Arial"/>
                <a:cs typeface="Arial"/>
              </a:rPr>
              <a:t>World</a:t>
            </a:r>
            <a:r>
              <a:rPr sz="1200" spc="-60" dirty="0">
                <a:solidFill>
                  <a:srgbClr val="005493"/>
                </a:solidFill>
                <a:latin typeface="Arial"/>
                <a:cs typeface="Arial"/>
              </a:rPr>
              <a:t> </a:t>
            </a:r>
            <a:r>
              <a:rPr sz="1200" spc="-65" dirty="0">
                <a:solidFill>
                  <a:srgbClr val="005493"/>
                </a:solidFill>
                <a:latin typeface="Arial"/>
                <a:cs typeface="Arial"/>
              </a:rPr>
              <a:t>War </a:t>
            </a:r>
            <a:r>
              <a:rPr sz="1200" spc="-20" dirty="0">
                <a:solidFill>
                  <a:srgbClr val="005493"/>
                </a:solidFill>
                <a:latin typeface="Arial"/>
                <a:cs typeface="Arial"/>
              </a:rPr>
              <a:t>the</a:t>
            </a:r>
            <a:r>
              <a:rPr sz="1200" spc="-55" dirty="0">
                <a:solidFill>
                  <a:srgbClr val="005493"/>
                </a:solidFill>
                <a:latin typeface="Arial"/>
                <a:cs typeface="Arial"/>
              </a:rPr>
              <a:t> school </a:t>
            </a:r>
            <a:r>
              <a:rPr sz="1200" spc="-85" dirty="0">
                <a:solidFill>
                  <a:srgbClr val="005493"/>
                </a:solidFill>
                <a:latin typeface="Arial"/>
                <a:cs typeface="Arial"/>
              </a:rPr>
              <a:t>was</a:t>
            </a:r>
            <a:r>
              <a:rPr sz="1200" spc="-50" dirty="0">
                <a:solidFill>
                  <a:srgbClr val="005493"/>
                </a:solidFill>
                <a:latin typeface="Arial"/>
                <a:cs typeface="Arial"/>
              </a:rPr>
              <a:t> </a:t>
            </a:r>
            <a:r>
              <a:rPr sz="1200" spc="-70" dirty="0">
                <a:solidFill>
                  <a:srgbClr val="005493"/>
                </a:solidFill>
                <a:latin typeface="Arial"/>
                <a:cs typeface="Arial"/>
              </a:rPr>
              <a:t>used</a:t>
            </a:r>
            <a:r>
              <a:rPr sz="1200" spc="-65" dirty="0">
                <a:solidFill>
                  <a:srgbClr val="005493"/>
                </a:solidFill>
                <a:latin typeface="Arial"/>
                <a:cs typeface="Arial"/>
              </a:rPr>
              <a:t> </a:t>
            </a:r>
            <a:r>
              <a:rPr sz="1200" spc="-114" dirty="0">
                <a:solidFill>
                  <a:srgbClr val="005493"/>
                </a:solidFill>
                <a:latin typeface="Arial"/>
                <a:cs typeface="Arial"/>
              </a:rPr>
              <a:t>as</a:t>
            </a:r>
            <a:r>
              <a:rPr sz="1200" spc="-50" dirty="0">
                <a:solidFill>
                  <a:srgbClr val="005493"/>
                </a:solidFill>
                <a:latin typeface="Arial"/>
                <a:cs typeface="Arial"/>
              </a:rPr>
              <a:t> </a:t>
            </a:r>
            <a:r>
              <a:rPr sz="1200" spc="-65" dirty="0">
                <a:solidFill>
                  <a:srgbClr val="005493"/>
                </a:solidFill>
                <a:latin typeface="Arial"/>
                <a:cs typeface="Arial"/>
              </a:rPr>
              <a:t>an</a:t>
            </a:r>
            <a:r>
              <a:rPr sz="1200" spc="-60" dirty="0">
                <a:solidFill>
                  <a:srgbClr val="005493"/>
                </a:solidFill>
                <a:latin typeface="Arial"/>
                <a:cs typeface="Arial"/>
              </a:rPr>
              <a:t> </a:t>
            </a:r>
            <a:r>
              <a:rPr sz="1200" spc="-55" dirty="0">
                <a:solidFill>
                  <a:srgbClr val="005493"/>
                </a:solidFill>
                <a:latin typeface="Arial"/>
                <a:cs typeface="Arial"/>
              </a:rPr>
              <a:t>army</a:t>
            </a:r>
            <a:r>
              <a:rPr sz="1200" spc="-60" dirty="0">
                <a:solidFill>
                  <a:srgbClr val="005493"/>
                </a:solidFill>
                <a:latin typeface="Arial"/>
                <a:cs typeface="Arial"/>
              </a:rPr>
              <a:t> </a:t>
            </a:r>
            <a:r>
              <a:rPr sz="1200" spc="-65" dirty="0">
                <a:solidFill>
                  <a:srgbClr val="005493"/>
                </a:solidFill>
                <a:latin typeface="Arial"/>
                <a:cs typeface="Arial"/>
              </a:rPr>
              <a:t>barracks.</a:t>
            </a:r>
            <a:endParaRPr sz="1200" dirty="0">
              <a:latin typeface="Arial"/>
              <a:cs typeface="Arial"/>
            </a:endParaRPr>
          </a:p>
          <a:p>
            <a:pPr marL="76200">
              <a:lnSpc>
                <a:spcPts val="1415"/>
              </a:lnSpc>
            </a:pPr>
            <a:r>
              <a:rPr sz="1200" spc="-95" dirty="0">
                <a:solidFill>
                  <a:srgbClr val="005493"/>
                </a:solidFill>
                <a:latin typeface="Arial"/>
                <a:cs typeface="Arial"/>
              </a:rPr>
              <a:t>Since</a:t>
            </a:r>
            <a:r>
              <a:rPr sz="1200" spc="-55" dirty="0">
                <a:solidFill>
                  <a:srgbClr val="005493"/>
                </a:solidFill>
                <a:latin typeface="Arial"/>
                <a:cs typeface="Arial"/>
              </a:rPr>
              <a:t> </a:t>
            </a:r>
            <a:r>
              <a:rPr sz="1200" spc="-10" dirty="0">
                <a:solidFill>
                  <a:srgbClr val="005493"/>
                </a:solidFill>
                <a:latin typeface="Arial"/>
                <a:cs typeface="Arial"/>
              </a:rPr>
              <a:t>that</a:t>
            </a:r>
            <a:r>
              <a:rPr sz="1200" spc="-55" dirty="0">
                <a:solidFill>
                  <a:srgbClr val="005493"/>
                </a:solidFill>
                <a:latin typeface="Arial"/>
                <a:cs typeface="Arial"/>
              </a:rPr>
              <a:t> </a:t>
            </a:r>
            <a:r>
              <a:rPr sz="1200" spc="-15" dirty="0">
                <a:solidFill>
                  <a:srgbClr val="005493"/>
                </a:solidFill>
                <a:latin typeface="Arial"/>
                <a:cs typeface="Arial"/>
              </a:rPr>
              <a:t>time</a:t>
            </a:r>
            <a:r>
              <a:rPr sz="1200" spc="-55" dirty="0">
                <a:solidFill>
                  <a:srgbClr val="005493"/>
                </a:solidFill>
                <a:latin typeface="Arial"/>
                <a:cs typeface="Arial"/>
              </a:rPr>
              <a:t> </a:t>
            </a:r>
            <a:r>
              <a:rPr sz="1200" spc="-30" dirty="0">
                <a:solidFill>
                  <a:srgbClr val="005493"/>
                </a:solidFill>
                <a:latin typeface="Arial"/>
                <a:cs typeface="Arial"/>
              </a:rPr>
              <a:t>there</a:t>
            </a:r>
            <a:r>
              <a:rPr sz="1200" spc="-50" dirty="0">
                <a:solidFill>
                  <a:srgbClr val="005493"/>
                </a:solidFill>
                <a:latin typeface="Arial"/>
                <a:cs typeface="Arial"/>
              </a:rPr>
              <a:t> </a:t>
            </a:r>
            <a:r>
              <a:rPr sz="1200" spc="-80" dirty="0">
                <a:solidFill>
                  <a:srgbClr val="005493"/>
                </a:solidFill>
                <a:latin typeface="Arial"/>
                <a:cs typeface="Arial"/>
              </a:rPr>
              <a:t>have</a:t>
            </a:r>
            <a:r>
              <a:rPr sz="1200" spc="-55" dirty="0">
                <a:solidFill>
                  <a:srgbClr val="005493"/>
                </a:solidFill>
                <a:latin typeface="Arial"/>
                <a:cs typeface="Arial"/>
              </a:rPr>
              <a:t> </a:t>
            </a:r>
            <a:r>
              <a:rPr sz="1200" spc="-60" dirty="0">
                <a:solidFill>
                  <a:srgbClr val="005493"/>
                </a:solidFill>
                <a:latin typeface="Arial"/>
                <a:cs typeface="Arial"/>
              </a:rPr>
              <a:t>been</a:t>
            </a:r>
            <a:r>
              <a:rPr sz="1200" spc="-55" dirty="0">
                <a:solidFill>
                  <a:srgbClr val="005493"/>
                </a:solidFill>
                <a:latin typeface="Arial"/>
                <a:cs typeface="Arial"/>
              </a:rPr>
              <a:t> </a:t>
            </a:r>
            <a:r>
              <a:rPr sz="1200" spc="-65" dirty="0">
                <a:solidFill>
                  <a:srgbClr val="005493"/>
                </a:solidFill>
                <a:latin typeface="Arial"/>
                <a:cs typeface="Arial"/>
              </a:rPr>
              <a:t>many</a:t>
            </a:r>
            <a:r>
              <a:rPr sz="1200" spc="-60" dirty="0">
                <a:solidFill>
                  <a:srgbClr val="005493"/>
                </a:solidFill>
                <a:latin typeface="Arial"/>
                <a:cs typeface="Arial"/>
              </a:rPr>
              <a:t> </a:t>
            </a:r>
            <a:r>
              <a:rPr sz="1200" spc="-50" dirty="0">
                <a:solidFill>
                  <a:srgbClr val="005493"/>
                </a:solidFill>
                <a:latin typeface="Arial"/>
                <a:cs typeface="Arial"/>
              </a:rPr>
              <a:t>developments</a:t>
            </a:r>
            <a:r>
              <a:rPr sz="1200" spc="-45" dirty="0">
                <a:solidFill>
                  <a:srgbClr val="005493"/>
                </a:solidFill>
                <a:latin typeface="Arial"/>
                <a:cs typeface="Arial"/>
              </a:rPr>
              <a:t> </a:t>
            </a:r>
            <a:r>
              <a:rPr sz="1200" spc="-20" dirty="0">
                <a:solidFill>
                  <a:srgbClr val="005493"/>
                </a:solidFill>
                <a:latin typeface="Arial"/>
                <a:cs typeface="Arial"/>
              </a:rPr>
              <a:t>in</a:t>
            </a:r>
            <a:r>
              <a:rPr sz="1200" spc="-60" dirty="0">
                <a:solidFill>
                  <a:srgbClr val="005493"/>
                </a:solidFill>
                <a:latin typeface="Arial"/>
                <a:cs typeface="Arial"/>
              </a:rPr>
              <a:t> </a:t>
            </a:r>
            <a:r>
              <a:rPr sz="1200" spc="-20" dirty="0">
                <a:solidFill>
                  <a:srgbClr val="005493"/>
                </a:solidFill>
                <a:latin typeface="Arial"/>
                <a:cs typeface="Arial"/>
              </a:rPr>
              <a:t>the</a:t>
            </a:r>
            <a:r>
              <a:rPr sz="1200" spc="-50" dirty="0">
                <a:solidFill>
                  <a:srgbClr val="005493"/>
                </a:solidFill>
                <a:latin typeface="Arial"/>
                <a:cs typeface="Arial"/>
              </a:rPr>
              <a:t> </a:t>
            </a:r>
            <a:r>
              <a:rPr sz="1200" spc="-30" dirty="0">
                <a:solidFill>
                  <a:srgbClr val="005493"/>
                </a:solidFill>
                <a:latin typeface="Arial"/>
                <a:cs typeface="Arial"/>
              </a:rPr>
              <a:t>history</a:t>
            </a:r>
            <a:r>
              <a:rPr sz="1200" spc="-60" dirty="0">
                <a:solidFill>
                  <a:srgbClr val="005493"/>
                </a:solidFill>
                <a:latin typeface="Arial"/>
                <a:cs typeface="Arial"/>
              </a:rPr>
              <a:t> </a:t>
            </a:r>
            <a:r>
              <a:rPr sz="1200" spc="-5" dirty="0">
                <a:solidFill>
                  <a:srgbClr val="005493"/>
                </a:solidFill>
                <a:latin typeface="Arial"/>
                <a:cs typeface="Arial"/>
              </a:rPr>
              <a:t>of</a:t>
            </a:r>
            <a:r>
              <a:rPr sz="1200" spc="-55" dirty="0">
                <a:solidFill>
                  <a:srgbClr val="005493"/>
                </a:solidFill>
                <a:latin typeface="Arial"/>
                <a:cs typeface="Arial"/>
              </a:rPr>
              <a:t> </a:t>
            </a:r>
            <a:r>
              <a:rPr sz="1200" spc="-20" dirty="0">
                <a:solidFill>
                  <a:srgbClr val="005493"/>
                </a:solidFill>
                <a:latin typeface="Arial"/>
                <a:cs typeface="Arial"/>
              </a:rPr>
              <a:t>the</a:t>
            </a:r>
            <a:r>
              <a:rPr sz="1200" spc="-50" dirty="0">
                <a:solidFill>
                  <a:srgbClr val="005493"/>
                </a:solidFill>
                <a:latin typeface="Arial"/>
                <a:cs typeface="Arial"/>
              </a:rPr>
              <a:t> </a:t>
            </a:r>
            <a:r>
              <a:rPr sz="1200" spc="-55" dirty="0">
                <a:solidFill>
                  <a:srgbClr val="005493"/>
                </a:solidFill>
                <a:latin typeface="Arial"/>
                <a:cs typeface="Arial"/>
              </a:rPr>
              <a:t>school, </a:t>
            </a:r>
            <a:r>
              <a:rPr sz="1200" spc="-45" dirty="0">
                <a:solidFill>
                  <a:srgbClr val="005493"/>
                </a:solidFill>
                <a:latin typeface="Arial"/>
                <a:cs typeface="Arial"/>
              </a:rPr>
              <a:t>including</a:t>
            </a:r>
            <a:endParaRPr sz="1200" dirty="0">
              <a:latin typeface="Arial"/>
              <a:cs typeface="Arial"/>
            </a:endParaRPr>
          </a:p>
          <a:p>
            <a:pPr marL="76200" marR="135255">
              <a:lnSpc>
                <a:spcPct val="99400"/>
              </a:lnSpc>
              <a:spcBef>
                <a:spcPts val="85"/>
              </a:spcBef>
            </a:pPr>
            <a:r>
              <a:rPr sz="1200" spc="-20" dirty="0">
                <a:solidFill>
                  <a:srgbClr val="005493"/>
                </a:solidFill>
                <a:latin typeface="Arial"/>
                <a:cs typeface="Arial"/>
              </a:rPr>
              <a:t>the </a:t>
            </a:r>
            <a:r>
              <a:rPr sz="1200" spc="-60" dirty="0">
                <a:solidFill>
                  <a:srgbClr val="005493"/>
                </a:solidFill>
                <a:latin typeface="Arial"/>
                <a:cs typeface="Arial"/>
              </a:rPr>
              <a:t>extensive </a:t>
            </a:r>
            <a:r>
              <a:rPr sz="1200" spc="-40" dirty="0">
                <a:solidFill>
                  <a:srgbClr val="005493"/>
                </a:solidFill>
                <a:latin typeface="Arial"/>
                <a:cs typeface="Arial"/>
              </a:rPr>
              <a:t>renovation </a:t>
            </a:r>
            <a:r>
              <a:rPr sz="1200" spc="-5" dirty="0">
                <a:solidFill>
                  <a:srgbClr val="005493"/>
                </a:solidFill>
                <a:latin typeface="Arial"/>
                <a:cs typeface="Arial"/>
              </a:rPr>
              <a:t>of </a:t>
            </a:r>
            <a:r>
              <a:rPr sz="1200" spc="-20" dirty="0">
                <a:solidFill>
                  <a:srgbClr val="005493"/>
                </a:solidFill>
                <a:latin typeface="Arial"/>
                <a:cs typeface="Arial"/>
              </a:rPr>
              <a:t>the </a:t>
            </a:r>
            <a:r>
              <a:rPr sz="1200" spc="-55" dirty="0">
                <a:solidFill>
                  <a:srgbClr val="005493"/>
                </a:solidFill>
                <a:latin typeface="Arial"/>
                <a:cs typeface="Arial"/>
              </a:rPr>
              <a:t>Junior </a:t>
            </a:r>
            <a:r>
              <a:rPr sz="1200" spc="-35" dirty="0">
                <a:solidFill>
                  <a:srgbClr val="005493"/>
                </a:solidFill>
                <a:latin typeface="Arial"/>
                <a:cs typeface="Arial"/>
              </a:rPr>
              <a:t>building </a:t>
            </a:r>
            <a:r>
              <a:rPr sz="1200" spc="-20" dirty="0">
                <a:solidFill>
                  <a:srgbClr val="005493"/>
                </a:solidFill>
                <a:latin typeface="Arial"/>
                <a:cs typeface="Arial"/>
              </a:rPr>
              <a:t>in </a:t>
            </a:r>
            <a:r>
              <a:rPr sz="1200" spc="-60" dirty="0">
                <a:solidFill>
                  <a:srgbClr val="005493"/>
                </a:solidFill>
                <a:latin typeface="Arial"/>
                <a:cs typeface="Arial"/>
              </a:rPr>
              <a:t>1993 and </a:t>
            </a:r>
            <a:r>
              <a:rPr sz="1200" spc="-40" dirty="0">
                <a:solidFill>
                  <a:srgbClr val="005493"/>
                </a:solidFill>
                <a:latin typeface="Arial"/>
                <a:cs typeface="Arial"/>
              </a:rPr>
              <a:t>most </a:t>
            </a:r>
            <a:r>
              <a:rPr sz="1200" spc="-35" dirty="0">
                <a:solidFill>
                  <a:srgbClr val="005493"/>
                </a:solidFill>
                <a:latin typeface="Arial"/>
                <a:cs typeface="Arial"/>
              </a:rPr>
              <a:t>recently </a:t>
            </a:r>
            <a:r>
              <a:rPr sz="1200" spc="-20" dirty="0">
                <a:solidFill>
                  <a:srgbClr val="005493"/>
                </a:solidFill>
                <a:latin typeface="Arial"/>
                <a:cs typeface="Arial"/>
              </a:rPr>
              <a:t>the </a:t>
            </a:r>
            <a:r>
              <a:rPr sz="1200" spc="-50" dirty="0">
                <a:solidFill>
                  <a:srgbClr val="005493"/>
                </a:solidFill>
                <a:latin typeface="Arial"/>
                <a:cs typeface="Arial"/>
              </a:rPr>
              <a:t>amalgamation </a:t>
            </a:r>
            <a:r>
              <a:rPr sz="1200" spc="-320" dirty="0">
                <a:solidFill>
                  <a:srgbClr val="005493"/>
                </a:solidFill>
                <a:latin typeface="Arial"/>
                <a:cs typeface="Arial"/>
              </a:rPr>
              <a:t> </a:t>
            </a:r>
            <a:r>
              <a:rPr sz="1200" spc="-5" dirty="0">
                <a:solidFill>
                  <a:srgbClr val="005493"/>
                </a:solidFill>
                <a:latin typeface="Arial"/>
                <a:cs typeface="Arial"/>
              </a:rPr>
              <a:t>of</a:t>
            </a:r>
            <a:r>
              <a:rPr sz="1200" spc="-60" dirty="0">
                <a:solidFill>
                  <a:srgbClr val="005493"/>
                </a:solidFill>
                <a:latin typeface="Arial"/>
                <a:cs typeface="Arial"/>
              </a:rPr>
              <a:t> </a:t>
            </a:r>
            <a:r>
              <a:rPr sz="1200" spc="-20" dirty="0">
                <a:solidFill>
                  <a:srgbClr val="005493"/>
                </a:solidFill>
                <a:latin typeface="Arial"/>
                <a:cs typeface="Arial"/>
              </a:rPr>
              <a:t>the</a:t>
            </a:r>
            <a:r>
              <a:rPr sz="1200" spc="-55" dirty="0">
                <a:solidFill>
                  <a:srgbClr val="005493"/>
                </a:solidFill>
                <a:latin typeface="Arial"/>
                <a:cs typeface="Arial"/>
              </a:rPr>
              <a:t> </a:t>
            </a:r>
            <a:r>
              <a:rPr sz="1200" spc="-50" dirty="0">
                <a:solidFill>
                  <a:srgbClr val="005493"/>
                </a:solidFill>
                <a:latin typeface="Arial"/>
                <a:cs typeface="Arial"/>
              </a:rPr>
              <a:t>Primary</a:t>
            </a:r>
            <a:r>
              <a:rPr sz="1200" spc="-55" dirty="0">
                <a:solidFill>
                  <a:srgbClr val="005493"/>
                </a:solidFill>
                <a:latin typeface="Arial"/>
                <a:cs typeface="Arial"/>
              </a:rPr>
              <a:t> </a:t>
            </a:r>
            <a:r>
              <a:rPr sz="1200" spc="-75" dirty="0">
                <a:solidFill>
                  <a:srgbClr val="005493"/>
                </a:solidFill>
                <a:latin typeface="Arial"/>
                <a:cs typeface="Arial"/>
              </a:rPr>
              <a:t>School</a:t>
            </a:r>
            <a:r>
              <a:rPr sz="1200" spc="-55" dirty="0">
                <a:solidFill>
                  <a:srgbClr val="005493"/>
                </a:solidFill>
                <a:latin typeface="Arial"/>
                <a:cs typeface="Arial"/>
              </a:rPr>
              <a:t> </a:t>
            </a:r>
            <a:r>
              <a:rPr sz="1200" spc="5" dirty="0">
                <a:solidFill>
                  <a:srgbClr val="005493"/>
                </a:solidFill>
                <a:latin typeface="Arial"/>
                <a:cs typeface="Arial"/>
              </a:rPr>
              <a:t>with</a:t>
            </a:r>
            <a:r>
              <a:rPr sz="1200" spc="-55" dirty="0">
                <a:solidFill>
                  <a:srgbClr val="005493"/>
                </a:solidFill>
                <a:latin typeface="Arial"/>
                <a:cs typeface="Arial"/>
              </a:rPr>
              <a:t> </a:t>
            </a:r>
            <a:r>
              <a:rPr sz="1200" spc="-20" dirty="0">
                <a:solidFill>
                  <a:srgbClr val="005493"/>
                </a:solidFill>
                <a:latin typeface="Arial"/>
                <a:cs typeface="Arial"/>
              </a:rPr>
              <a:t>the</a:t>
            </a:r>
            <a:r>
              <a:rPr sz="1200" spc="-55" dirty="0">
                <a:solidFill>
                  <a:srgbClr val="005493"/>
                </a:solidFill>
                <a:latin typeface="Arial"/>
                <a:cs typeface="Arial"/>
              </a:rPr>
              <a:t> </a:t>
            </a:r>
            <a:r>
              <a:rPr sz="1200" spc="-65" dirty="0">
                <a:solidFill>
                  <a:srgbClr val="005493"/>
                </a:solidFill>
                <a:latin typeface="Arial"/>
                <a:cs typeface="Arial"/>
              </a:rPr>
              <a:t>Nursery.</a:t>
            </a:r>
            <a:r>
              <a:rPr sz="1200" spc="-60" dirty="0">
                <a:solidFill>
                  <a:srgbClr val="005493"/>
                </a:solidFill>
                <a:latin typeface="Arial"/>
                <a:cs typeface="Arial"/>
              </a:rPr>
              <a:t> </a:t>
            </a:r>
            <a:r>
              <a:rPr sz="1200" spc="-50" dirty="0">
                <a:solidFill>
                  <a:srgbClr val="005493"/>
                </a:solidFill>
                <a:latin typeface="Arial"/>
                <a:cs typeface="Arial"/>
              </a:rPr>
              <a:t>Many</a:t>
            </a:r>
            <a:r>
              <a:rPr sz="1200" spc="-55" dirty="0">
                <a:solidFill>
                  <a:srgbClr val="005493"/>
                </a:solidFill>
                <a:latin typeface="Arial"/>
                <a:cs typeface="Arial"/>
              </a:rPr>
              <a:t> </a:t>
            </a:r>
            <a:r>
              <a:rPr sz="1200" spc="-15" dirty="0">
                <a:solidFill>
                  <a:srgbClr val="005493"/>
                </a:solidFill>
                <a:latin typeface="Arial"/>
                <a:cs typeface="Arial"/>
              </a:rPr>
              <a:t>first</a:t>
            </a:r>
            <a:r>
              <a:rPr sz="1200" spc="-60" dirty="0">
                <a:solidFill>
                  <a:srgbClr val="005493"/>
                </a:solidFill>
                <a:latin typeface="Arial"/>
                <a:cs typeface="Arial"/>
              </a:rPr>
              <a:t> </a:t>
            </a:r>
            <a:r>
              <a:rPr sz="1200" spc="-15" dirty="0">
                <a:solidFill>
                  <a:srgbClr val="005493"/>
                </a:solidFill>
                <a:latin typeface="Arial"/>
                <a:cs typeface="Arial"/>
              </a:rPr>
              <a:t>time</a:t>
            </a:r>
            <a:r>
              <a:rPr sz="1200" spc="-50" dirty="0">
                <a:solidFill>
                  <a:srgbClr val="005493"/>
                </a:solidFill>
                <a:latin typeface="Arial"/>
                <a:cs typeface="Arial"/>
              </a:rPr>
              <a:t> </a:t>
            </a:r>
            <a:r>
              <a:rPr sz="1200" spc="-40" dirty="0">
                <a:solidFill>
                  <a:srgbClr val="005493"/>
                </a:solidFill>
                <a:latin typeface="Arial"/>
                <a:cs typeface="Arial"/>
              </a:rPr>
              <a:t>visitors</a:t>
            </a:r>
            <a:r>
              <a:rPr sz="1200" spc="-50" dirty="0">
                <a:solidFill>
                  <a:srgbClr val="005493"/>
                </a:solidFill>
                <a:latin typeface="Arial"/>
                <a:cs typeface="Arial"/>
              </a:rPr>
              <a:t> </a:t>
            </a:r>
            <a:r>
              <a:rPr sz="1200" spc="-60" dirty="0">
                <a:solidFill>
                  <a:srgbClr val="005493"/>
                </a:solidFill>
                <a:latin typeface="Arial"/>
                <a:cs typeface="Arial"/>
              </a:rPr>
              <a:t>are</a:t>
            </a:r>
            <a:r>
              <a:rPr sz="1200" spc="-55" dirty="0">
                <a:solidFill>
                  <a:srgbClr val="005493"/>
                </a:solidFill>
                <a:latin typeface="Arial"/>
                <a:cs typeface="Arial"/>
              </a:rPr>
              <a:t> </a:t>
            </a:r>
            <a:r>
              <a:rPr sz="1200" spc="-50" dirty="0">
                <a:solidFill>
                  <a:srgbClr val="005493"/>
                </a:solidFill>
                <a:latin typeface="Arial"/>
                <a:cs typeface="Arial"/>
              </a:rPr>
              <a:t>surprised</a:t>
            </a:r>
            <a:r>
              <a:rPr sz="1200" spc="-55" dirty="0">
                <a:solidFill>
                  <a:srgbClr val="005493"/>
                </a:solidFill>
                <a:latin typeface="Arial"/>
                <a:cs typeface="Arial"/>
              </a:rPr>
              <a:t> </a:t>
            </a:r>
            <a:r>
              <a:rPr sz="1200" spc="5" dirty="0">
                <a:solidFill>
                  <a:srgbClr val="005493"/>
                </a:solidFill>
                <a:latin typeface="Arial"/>
                <a:cs typeface="Arial"/>
              </a:rPr>
              <a:t>to</a:t>
            </a:r>
            <a:r>
              <a:rPr sz="1200" spc="-50" dirty="0">
                <a:solidFill>
                  <a:srgbClr val="005493"/>
                </a:solidFill>
                <a:latin typeface="Arial"/>
                <a:cs typeface="Arial"/>
              </a:rPr>
              <a:t> </a:t>
            </a:r>
            <a:r>
              <a:rPr sz="1200" spc="-90" dirty="0">
                <a:solidFill>
                  <a:srgbClr val="005493"/>
                </a:solidFill>
                <a:latin typeface="Arial"/>
                <a:cs typeface="Arial"/>
              </a:rPr>
              <a:t>see</a:t>
            </a:r>
            <a:r>
              <a:rPr sz="1200" spc="-50" dirty="0">
                <a:solidFill>
                  <a:srgbClr val="005493"/>
                </a:solidFill>
                <a:latin typeface="Arial"/>
                <a:cs typeface="Arial"/>
              </a:rPr>
              <a:t> </a:t>
            </a:r>
            <a:r>
              <a:rPr sz="1200" spc="-35" dirty="0">
                <a:solidFill>
                  <a:srgbClr val="005493"/>
                </a:solidFill>
                <a:latin typeface="Arial"/>
                <a:cs typeface="Arial"/>
              </a:rPr>
              <a:t>how</a:t>
            </a:r>
            <a:r>
              <a:rPr sz="1200" spc="-50" dirty="0">
                <a:solidFill>
                  <a:srgbClr val="005493"/>
                </a:solidFill>
                <a:latin typeface="Arial"/>
                <a:cs typeface="Arial"/>
              </a:rPr>
              <a:t> </a:t>
            </a:r>
            <a:r>
              <a:rPr sz="1200" spc="-20" dirty="0">
                <a:solidFill>
                  <a:srgbClr val="005493"/>
                </a:solidFill>
                <a:latin typeface="Arial"/>
                <a:cs typeface="Arial"/>
              </a:rPr>
              <a:t>the </a:t>
            </a:r>
            <a:r>
              <a:rPr sz="1200" spc="-320" dirty="0">
                <a:solidFill>
                  <a:srgbClr val="005493"/>
                </a:solidFill>
                <a:latin typeface="Arial"/>
                <a:cs typeface="Arial"/>
              </a:rPr>
              <a:t> </a:t>
            </a:r>
            <a:r>
              <a:rPr sz="1200" spc="-45" dirty="0">
                <a:solidFill>
                  <a:srgbClr val="005493"/>
                </a:solidFill>
                <a:latin typeface="Arial"/>
                <a:cs typeface="Arial"/>
              </a:rPr>
              <a:t>21</a:t>
            </a:r>
            <a:r>
              <a:rPr sz="1200" spc="-67" baseline="27777" dirty="0">
                <a:solidFill>
                  <a:srgbClr val="005493"/>
                </a:solidFill>
                <a:latin typeface="Arial"/>
                <a:cs typeface="Arial"/>
              </a:rPr>
              <a:t>st </a:t>
            </a:r>
            <a:r>
              <a:rPr sz="1200" spc="-55" dirty="0">
                <a:solidFill>
                  <a:srgbClr val="005493"/>
                </a:solidFill>
                <a:latin typeface="Arial"/>
                <a:cs typeface="Arial"/>
              </a:rPr>
              <a:t>Century </a:t>
            </a:r>
            <a:r>
              <a:rPr sz="1200" spc="-10" dirty="0">
                <a:solidFill>
                  <a:srgbClr val="005493"/>
                </a:solidFill>
                <a:latin typeface="Arial"/>
                <a:cs typeface="Arial"/>
              </a:rPr>
              <a:t>interior </a:t>
            </a:r>
            <a:r>
              <a:rPr sz="1200" spc="-5" dirty="0">
                <a:solidFill>
                  <a:srgbClr val="005493"/>
                </a:solidFill>
                <a:latin typeface="Arial"/>
                <a:cs typeface="Arial"/>
              </a:rPr>
              <a:t>of </a:t>
            </a:r>
            <a:r>
              <a:rPr sz="1200" spc="-20" dirty="0">
                <a:solidFill>
                  <a:srgbClr val="005493"/>
                </a:solidFill>
                <a:latin typeface="Arial"/>
                <a:cs typeface="Arial"/>
              </a:rPr>
              <a:t>the </a:t>
            </a:r>
            <a:r>
              <a:rPr sz="1200" spc="-35" dirty="0">
                <a:solidFill>
                  <a:srgbClr val="005493"/>
                </a:solidFill>
                <a:latin typeface="Arial"/>
                <a:cs typeface="Arial"/>
              </a:rPr>
              <a:t>building </a:t>
            </a:r>
            <a:r>
              <a:rPr sz="1200" spc="-65" dirty="0">
                <a:solidFill>
                  <a:srgbClr val="005493"/>
                </a:solidFill>
                <a:latin typeface="Arial"/>
                <a:cs typeface="Arial"/>
              </a:rPr>
              <a:t>is </a:t>
            </a:r>
            <a:r>
              <a:rPr sz="1200" spc="-95" dirty="0">
                <a:solidFill>
                  <a:srgbClr val="005493"/>
                </a:solidFill>
                <a:latin typeface="Arial"/>
                <a:cs typeface="Arial"/>
              </a:rPr>
              <a:t>a </a:t>
            </a:r>
            <a:r>
              <a:rPr sz="1200" spc="-50" dirty="0">
                <a:solidFill>
                  <a:srgbClr val="005493"/>
                </a:solidFill>
                <a:latin typeface="Arial"/>
                <a:cs typeface="Arial"/>
              </a:rPr>
              <a:t>stark </a:t>
            </a:r>
            <a:r>
              <a:rPr sz="1200" spc="-40" dirty="0">
                <a:solidFill>
                  <a:srgbClr val="005493"/>
                </a:solidFill>
                <a:latin typeface="Arial"/>
                <a:cs typeface="Arial"/>
              </a:rPr>
              <a:t>contrast </a:t>
            </a:r>
            <a:r>
              <a:rPr sz="1200" spc="5" dirty="0">
                <a:solidFill>
                  <a:srgbClr val="005493"/>
                </a:solidFill>
                <a:latin typeface="Arial"/>
                <a:cs typeface="Arial"/>
              </a:rPr>
              <a:t>to </a:t>
            </a:r>
            <a:r>
              <a:rPr sz="1200" spc="-20" dirty="0">
                <a:solidFill>
                  <a:srgbClr val="005493"/>
                </a:solidFill>
                <a:latin typeface="Arial"/>
                <a:cs typeface="Arial"/>
              </a:rPr>
              <a:t>the </a:t>
            </a:r>
            <a:r>
              <a:rPr sz="1200" spc="-25" dirty="0">
                <a:solidFill>
                  <a:srgbClr val="005493"/>
                </a:solidFill>
                <a:latin typeface="Arial"/>
                <a:cs typeface="Arial"/>
              </a:rPr>
              <a:t>outward </a:t>
            </a:r>
            <a:r>
              <a:rPr sz="1200" spc="-65" dirty="0">
                <a:solidFill>
                  <a:srgbClr val="005493"/>
                </a:solidFill>
                <a:latin typeface="Arial"/>
                <a:cs typeface="Arial"/>
              </a:rPr>
              <a:t>appearance </a:t>
            </a:r>
            <a:r>
              <a:rPr sz="1200" spc="-5" dirty="0">
                <a:solidFill>
                  <a:srgbClr val="005493"/>
                </a:solidFill>
                <a:latin typeface="Arial"/>
                <a:cs typeface="Arial"/>
              </a:rPr>
              <a:t>of </a:t>
            </a:r>
            <a:r>
              <a:rPr sz="1200" spc="-30" dirty="0">
                <a:solidFill>
                  <a:srgbClr val="005493"/>
                </a:solidFill>
                <a:latin typeface="Arial"/>
                <a:cs typeface="Arial"/>
              </a:rPr>
              <a:t>this </a:t>
            </a:r>
            <a:r>
              <a:rPr sz="1200" spc="-25" dirty="0">
                <a:solidFill>
                  <a:srgbClr val="005493"/>
                </a:solidFill>
                <a:latin typeface="Arial"/>
                <a:cs typeface="Arial"/>
              </a:rPr>
              <a:t> </a:t>
            </a:r>
            <a:r>
              <a:rPr sz="1200" spc="-50" dirty="0">
                <a:solidFill>
                  <a:srgbClr val="005493"/>
                </a:solidFill>
                <a:latin typeface="Arial"/>
                <a:cs typeface="Arial"/>
              </a:rPr>
              <a:t>imposing</a:t>
            </a:r>
            <a:r>
              <a:rPr sz="1200" spc="-70" dirty="0">
                <a:solidFill>
                  <a:srgbClr val="005493"/>
                </a:solidFill>
                <a:latin typeface="Arial"/>
                <a:cs typeface="Arial"/>
              </a:rPr>
              <a:t> </a:t>
            </a:r>
            <a:r>
              <a:rPr sz="1200" spc="-40" dirty="0">
                <a:solidFill>
                  <a:srgbClr val="005493"/>
                </a:solidFill>
                <a:latin typeface="Arial"/>
                <a:cs typeface="Arial"/>
              </a:rPr>
              <a:t>Victorian</a:t>
            </a:r>
            <a:r>
              <a:rPr sz="1200" spc="-65" dirty="0">
                <a:solidFill>
                  <a:srgbClr val="005493"/>
                </a:solidFill>
                <a:latin typeface="Arial"/>
                <a:cs typeface="Arial"/>
              </a:rPr>
              <a:t> </a:t>
            </a:r>
            <a:r>
              <a:rPr sz="1200" spc="-35" dirty="0">
                <a:solidFill>
                  <a:srgbClr val="005493"/>
                </a:solidFill>
                <a:latin typeface="Arial"/>
                <a:cs typeface="Arial"/>
              </a:rPr>
              <a:t>building.</a:t>
            </a:r>
            <a:endParaRPr sz="1400" dirty="0">
              <a:latin typeface="Arial"/>
              <a:cs typeface="Arial"/>
            </a:endParaRPr>
          </a:p>
          <a:p>
            <a:pPr marL="76200">
              <a:lnSpc>
                <a:spcPct val="100000"/>
              </a:lnSpc>
              <a:spcBef>
                <a:spcPts val="1245"/>
              </a:spcBef>
            </a:pPr>
            <a:r>
              <a:rPr sz="2400" b="1" u="sng" spc="-5" dirty="0">
                <a:solidFill>
                  <a:srgbClr val="005493"/>
                </a:solidFill>
                <a:uFill>
                  <a:solidFill>
                    <a:srgbClr val="005493"/>
                  </a:solidFill>
                </a:uFill>
                <a:latin typeface="Amatic SC"/>
                <a:cs typeface="Amatic SC"/>
              </a:rPr>
              <a:t>Admission</a:t>
            </a:r>
            <a:r>
              <a:rPr sz="2400" b="1" u="sng" spc="-35" dirty="0">
                <a:solidFill>
                  <a:srgbClr val="005493"/>
                </a:solidFill>
                <a:uFill>
                  <a:solidFill>
                    <a:srgbClr val="005493"/>
                  </a:solidFill>
                </a:uFill>
                <a:latin typeface="Amatic SC"/>
                <a:cs typeface="Amatic SC"/>
              </a:rPr>
              <a:t> </a:t>
            </a:r>
            <a:r>
              <a:rPr sz="2400" b="1" u="sng" spc="-5" dirty="0">
                <a:solidFill>
                  <a:srgbClr val="005493"/>
                </a:solidFill>
                <a:uFill>
                  <a:solidFill>
                    <a:srgbClr val="005493"/>
                  </a:solidFill>
                </a:uFill>
                <a:latin typeface="Amatic SC"/>
                <a:cs typeface="Amatic SC"/>
              </a:rPr>
              <a:t>Policy</a:t>
            </a:r>
            <a:endParaRPr sz="2400" dirty="0">
              <a:latin typeface="Amatic SC"/>
              <a:cs typeface="Amatic SC"/>
            </a:endParaRPr>
          </a:p>
          <a:p>
            <a:pPr marL="76200" marR="104775">
              <a:lnSpc>
                <a:spcPct val="100800"/>
              </a:lnSpc>
              <a:spcBef>
                <a:spcPts val="10"/>
              </a:spcBef>
            </a:pPr>
            <a:r>
              <a:rPr sz="1200" spc="-95" dirty="0">
                <a:solidFill>
                  <a:srgbClr val="005493"/>
                </a:solidFill>
                <a:latin typeface="Arial"/>
                <a:cs typeface="Arial"/>
              </a:rPr>
              <a:t>Places </a:t>
            </a:r>
            <a:r>
              <a:rPr sz="1200" spc="-80" dirty="0">
                <a:solidFill>
                  <a:srgbClr val="005493"/>
                </a:solidFill>
                <a:latin typeface="Arial"/>
                <a:cs typeface="Arial"/>
              </a:rPr>
              <a:t>can </a:t>
            </a:r>
            <a:r>
              <a:rPr sz="1200" spc="-60" dirty="0">
                <a:solidFill>
                  <a:srgbClr val="005493"/>
                </a:solidFill>
                <a:latin typeface="Arial"/>
                <a:cs typeface="Arial"/>
              </a:rPr>
              <a:t>be </a:t>
            </a:r>
            <a:r>
              <a:rPr sz="1200" spc="-45" dirty="0">
                <a:solidFill>
                  <a:srgbClr val="005493"/>
                </a:solidFill>
                <a:latin typeface="Arial"/>
                <a:cs typeface="Arial"/>
              </a:rPr>
              <a:t>applied </a:t>
            </a:r>
            <a:r>
              <a:rPr sz="1200" spc="-5" dirty="0">
                <a:solidFill>
                  <a:srgbClr val="005493"/>
                </a:solidFill>
                <a:latin typeface="Arial"/>
                <a:cs typeface="Arial"/>
              </a:rPr>
              <a:t>for </a:t>
            </a:r>
            <a:r>
              <a:rPr sz="1200" spc="-55" dirty="0">
                <a:solidFill>
                  <a:srgbClr val="005493"/>
                </a:solidFill>
                <a:latin typeface="Arial"/>
                <a:cs typeface="Arial"/>
              </a:rPr>
              <a:t>via </a:t>
            </a:r>
            <a:r>
              <a:rPr sz="1200" spc="-20" dirty="0">
                <a:solidFill>
                  <a:srgbClr val="005493"/>
                </a:solidFill>
                <a:latin typeface="Arial"/>
                <a:cs typeface="Arial"/>
              </a:rPr>
              <a:t>the </a:t>
            </a:r>
            <a:r>
              <a:rPr sz="1200" spc="-90" dirty="0">
                <a:solidFill>
                  <a:srgbClr val="005493"/>
                </a:solidFill>
                <a:latin typeface="Arial"/>
                <a:cs typeface="Arial"/>
              </a:rPr>
              <a:t>Vale </a:t>
            </a:r>
            <a:r>
              <a:rPr sz="1200" dirty="0">
                <a:solidFill>
                  <a:srgbClr val="005493"/>
                </a:solidFill>
                <a:latin typeface="Arial"/>
                <a:cs typeface="Arial"/>
              </a:rPr>
              <a:t>of </a:t>
            </a:r>
            <a:r>
              <a:rPr sz="1200" spc="-70" dirty="0">
                <a:solidFill>
                  <a:srgbClr val="005493"/>
                </a:solidFill>
                <a:latin typeface="Arial"/>
                <a:cs typeface="Arial"/>
              </a:rPr>
              <a:t>Glamorgan </a:t>
            </a:r>
            <a:r>
              <a:rPr sz="1200" spc="-80" dirty="0">
                <a:solidFill>
                  <a:srgbClr val="005493"/>
                </a:solidFill>
                <a:latin typeface="Arial"/>
                <a:cs typeface="Arial"/>
              </a:rPr>
              <a:t>Local </a:t>
            </a:r>
            <a:r>
              <a:rPr sz="1200" spc="-60" dirty="0">
                <a:solidFill>
                  <a:srgbClr val="005493"/>
                </a:solidFill>
                <a:latin typeface="Arial"/>
                <a:cs typeface="Arial"/>
              </a:rPr>
              <a:t>Education </a:t>
            </a:r>
            <a:r>
              <a:rPr sz="1200" spc="-20" dirty="0">
                <a:solidFill>
                  <a:srgbClr val="005493"/>
                </a:solidFill>
                <a:latin typeface="Arial"/>
                <a:cs typeface="Arial"/>
              </a:rPr>
              <a:t>Authority </a:t>
            </a:r>
            <a:r>
              <a:rPr sz="1200" spc="-35" dirty="0">
                <a:solidFill>
                  <a:srgbClr val="005493"/>
                </a:solidFill>
                <a:latin typeface="Arial"/>
                <a:cs typeface="Arial"/>
              </a:rPr>
              <a:t>who </a:t>
            </a:r>
            <a:r>
              <a:rPr sz="1200" spc="-60" dirty="0">
                <a:solidFill>
                  <a:srgbClr val="005493"/>
                </a:solidFill>
                <a:latin typeface="Arial"/>
                <a:cs typeface="Arial"/>
              </a:rPr>
              <a:t>are </a:t>
            </a:r>
            <a:r>
              <a:rPr sz="1200" spc="-55" dirty="0">
                <a:solidFill>
                  <a:srgbClr val="005493"/>
                </a:solidFill>
                <a:latin typeface="Arial"/>
                <a:cs typeface="Arial"/>
              </a:rPr>
              <a:t> responsible </a:t>
            </a:r>
            <a:r>
              <a:rPr sz="1200" spc="-5" dirty="0">
                <a:solidFill>
                  <a:srgbClr val="005493"/>
                </a:solidFill>
                <a:latin typeface="Arial"/>
                <a:cs typeface="Arial"/>
              </a:rPr>
              <a:t>for </a:t>
            </a:r>
            <a:r>
              <a:rPr sz="1200" spc="-65" dirty="0">
                <a:solidFill>
                  <a:srgbClr val="005493"/>
                </a:solidFill>
                <a:latin typeface="Arial"/>
                <a:cs typeface="Arial"/>
              </a:rPr>
              <a:t>admissions. </a:t>
            </a:r>
            <a:r>
              <a:rPr sz="1200" spc="-55" dirty="0">
                <a:solidFill>
                  <a:srgbClr val="005493"/>
                </a:solidFill>
                <a:latin typeface="Arial"/>
                <a:cs typeface="Arial"/>
              </a:rPr>
              <a:t>Children </a:t>
            </a:r>
            <a:r>
              <a:rPr sz="1200" spc="-35" dirty="0">
                <a:solidFill>
                  <a:srgbClr val="005493"/>
                </a:solidFill>
                <a:latin typeface="Arial"/>
                <a:cs typeface="Arial"/>
              </a:rPr>
              <a:t>who </a:t>
            </a:r>
            <a:r>
              <a:rPr sz="1200" spc="-60" dirty="0">
                <a:solidFill>
                  <a:srgbClr val="005493"/>
                </a:solidFill>
                <a:latin typeface="Arial"/>
                <a:cs typeface="Arial"/>
              </a:rPr>
              <a:t>are </a:t>
            </a:r>
            <a:r>
              <a:rPr sz="1200" spc="-15" dirty="0">
                <a:solidFill>
                  <a:srgbClr val="005493"/>
                </a:solidFill>
                <a:latin typeface="Arial"/>
                <a:cs typeface="Arial"/>
              </a:rPr>
              <a:t>four </a:t>
            </a:r>
            <a:r>
              <a:rPr sz="1200" spc="-80" dirty="0">
                <a:solidFill>
                  <a:srgbClr val="005493"/>
                </a:solidFill>
                <a:latin typeface="Arial"/>
                <a:cs typeface="Arial"/>
              </a:rPr>
              <a:t>years </a:t>
            </a:r>
            <a:r>
              <a:rPr sz="1200" spc="-5" dirty="0">
                <a:solidFill>
                  <a:srgbClr val="005493"/>
                </a:solidFill>
                <a:latin typeface="Arial"/>
                <a:cs typeface="Arial"/>
              </a:rPr>
              <a:t>of </a:t>
            </a:r>
            <a:r>
              <a:rPr sz="1200" spc="-95" dirty="0">
                <a:solidFill>
                  <a:srgbClr val="005493"/>
                </a:solidFill>
                <a:latin typeface="Arial"/>
                <a:cs typeface="Arial"/>
              </a:rPr>
              <a:t>age </a:t>
            </a:r>
            <a:r>
              <a:rPr sz="1200" spc="-40" dirty="0">
                <a:solidFill>
                  <a:srgbClr val="005493"/>
                </a:solidFill>
                <a:latin typeface="Arial"/>
                <a:cs typeface="Arial"/>
              </a:rPr>
              <a:t>before </a:t>
            </a:r>
            <a:r>
              <a:rPr sz="1200" spc="-65" dirty="0">
                <a:solidFill>
                  <a:srgbClr val="005493"/>
                </a:solidFill>
                <a:latin typeface="Arial"/>
                <a:cs typeface="Arial"/>
              </a:rPr>
              <a:t>August </a:t>
            </a:r>
            <a:r>
              <a:rPr sz="1200" spc="-45" dirty="0">
                <a:solidFill>
                  <a:srgbClr val="005493"/>
                </a:solidFill>
                <a:latin typeface="Arial"/>
                <a:cs typeface="Arial"/>
              </a:rPr>
              <a:t>31</a:t>
            </a:r>
            <a:r>
              <a:rPr sz="1200" spc="-67" baseline="27777" dirty="0">
                <a:solidFill>
                  <a:srgbClr val="005493"/>
                </a:solidFill>
                <a:latin typeface="Arial"/>
                <a:cs typeface="Arial"/>
              </a:rPr>
              <a:t>st</a:t>
            </a:r>
            <a:r>
              <a:rPr sz="1200" spc="-60" baseline="27777" dirty="0">
                <a:solidFill>
                  <a:srgbClr val="005493"/>
                </a:solidFill>
                <a:latin typeface="Arial"/>
                <a:cs typeface="Arial"/>
              </a:rPr>
              <a:t> </a:t>
            </a:r>
            <a:r>
              <a:rPr sz="1200" spc="-60" dirty="0">
                <a:solidFill>
                  <a:srgbClr val="005493"/>
                </a:solidFill>
                <a:latin typeface="Arial"/>
                <a:cs typeface="Arial"/>
              </a:rPr>
              <a:t>are </a:t>
            </a:r>
            <a:r>
              <a:rPr sz="1200" spc="-40" dirty="0">
                <a:solidFill>
                  <a:srgbClr val="005493"/>
                </a:solidFill>
                <a:latin typeface="Arial"/>
                <a:cs typeface="Arial"/>
              </a:rPr>
              <a:t>eligible </a:t>
            </a:r>
            <a:r>
              <a:rPr sz="1200" spc="-320" dirty="0">
                <a:solidFill>
                  <a:srgbClr val="005493"/>
                </a:solidFill>
                <a:latin typeface="Arial"/>
                <a:cs typeface="Arial"/>
              </a:rPr>
              <a:t> </a:t>
            </a:r>
            <a:r>
              <a:rPr sz="1200" spc="-5" dirty="0">
                <a:solidFill>
                  <a:srgbClr val="005493"/>
                </a:solidFill>
                <a:latin typeface="Arial"/>
                <a:cs typeface="Arial"/>
              </a:rPr>
              <a:t>for </a:t>
            </a:r>
            <a:r>
              <a:rPr sz="1200" spc="-95" dirty="0">
                <a:solidFill>
                  <a:srgbClr val="005493"/>
                </a:solidFill>
                <a:latin typeface="Arial"/>
                <a:cs typeface="Arial"/>
              </a:rPr>
              <a:t>a </a:t>
            </a:r>
            <a:r>
              <a:rPr sz="1200" spc="-60" dirty="0">
                <a:solidFill>
                  <a:srgbClr val="005493"/>
                </a:solidFill>
                <a:latin typeface="Arial"/>
                <a:cs typeface="Arial"/>
              </a:rPr>
              <a:t>place </a:t>
            </a:r>
            <a:r>
              <a:rPr sz="1200" spc="-20" dirty="0">
                <a:solidFill>
                  <a:srgbClr val="005493"/>
                </a:solidFill>
                <a:latin typeface="Arial"/>
                <a:cs typeface="Arial"/>
              </a:rPr>
              <a:t>in the </a:t>
            </a:r>
            <a:r>
              <a:rPr sz="1200" spc="-60" dirty="0">
                <a:solidFill>
                  <a:srgbClr val="005493"/>
                </a:solidFill>
                <a:latin typeface="Arial"/>
                <a:cs typeface="Arial"/>
              </a:rPr>
              <a:t>Reception </a:t>
            </a:r>
            <a:r>
              <a:rPr sz="1200" spc="-90" dirty="0">
                <a:solidFill>
                  <a:srgbClr val="005493"/>
                </a:solidFill>
                <a:latin typeface="Arial"/>
                <a:cs typeface="Arial"/>
              </a:rPr>
              <a:t>class </a:t>
            </a:r>
            <a:r>
              <a:rPr sz="1200" spc="-20" dirty="0">
                <a:solidFill>
                  <a:srgbClr val="005493"/>
                </a:solidFill>
                <a:latin typeface="Arial"/>
                <a:cs typeface="Arial"/>
              </a:rPr>
              <a:t>in the </a:t>
            </a:r>
            <a:r>
              <a:rPr sz="1200" spc="-60" dirty="0">
                <a:solidFill>
                  <a:srgbClr val="005493"/>
                </a:solidFill>
                <a:latin typeface="Arial"/>
                <a:cs typeface="Arial"/>
              </a:rPr>
              <a:t>September </a:t>
            </a:r>
            <a:r>
              <a:rPr sz="1200" spc="-5" dirty="0">
                <a:solidFill>
                  <a:srgbClr val="005493"/>
                </a:solidFill>
                <a:latin typeface="Arial"/>
                <a:cs typeface="Arial"/>
              </a:rPr>
              <a:t>of that </a:t>
            </a:r>
            <a:r>
              <a:rPr sz="1200" spc="-80" dirty="0">
                <a:solidFill>
                  <a:srgbClr val="005493"/>
                </a:solidFill>
                <a:latin typeface="Arial"/>
                <a:cs typeface="Arial"/>
              </a:rPr>
              <a:t>year. </a:t>
            </a:r>
            <a:r>
              <a:rPr sz="1200" spc="-55" dirty="0">
                <a:solidFill>
                  <a:srgbClr val="005493"/>
                </a:solidFill>
                <a:latin typeface="Arial"/>
                <a:cs typeface="Arial"/>
              </a:rPr>
              <a:t>Nursery </a:t>
            </a:r>
            <a:r>
              <a:rPr sz="1200" spc="-35" dirty="0">
                <a:solidFill>
                  <a:srgbClr val="005493"/>
                </a:solidFill>
                <a:latin typeface="Arial"/>
                <a:cs typeface="Arial"/>
              </a:rPr>
              <a:t>children </a:t>
            </a:r>
            <a:r>
              <a:rPr sz="1200" spc="-55" dirty="0">
                <a:solidFill>
                  <a:srgbClr val="005493"/>
                </a:solidFill>
                <a:latin typeface="Arial"/>
                <a:cs typeface="Arial"/>
              </a:rPr>
              <a:t>begin </a:t>
            </a:r>
            <a:r>
              <a:rPr sz="1200" spc="-20" dirty="0">
                <a:solidFill>
                  <a:srgbClr val="005493"/>
                </a:solidFill>
                <a:latin typeface="Arial"/>
                <a:cs typeface="Arial"/>
              </a:rPr>
              <a:t>the </a:t>
            </a:r>
            <a:r>
              <a:rPr sz="1200" spc="-15" dirty="0">
                <a:solidFill>
                  <a:srgbClr val="005493"/>
                </a:solidFill>
                <a:latin typeface="Arial"/>
                <a:cs typeface="Arial"/>
              </a:rPr>
              <a:t> term after </a:t>
            </a:r>
            <a:r>
              <a:rPr sz="1200" spc="-10" dirty="0">
                <a:solidFill>
                  <a:srgbClr val="005493"/>
                </a:solidFill>
                <a:latin typeface="Arial"/>
                <a:cs typeface="Arial"/>
              </a:rPr>
              <a:t>their </a:t>
            </a:r>
            <a:r>
              <a:rPr sz="1200" spc="-5" dirty="0">
                <a:solidFill>
                  <a:srgbClr val="005493"/>
                </a:solidFill>
                <a:latin typeface="Arial"/>
                <a:cs typeface="Arial"/>
              </a:rPr>
              <a:t>third </a:t>
            </a:r>
            <a:r>
              <a:rPr sz="1200" spc="-40" dirty="0">
                <a:solidFill>
                  <a:srgbClr val="005493"/>
                </a:solidFill>
                <a:latin typeface="Arial"/>
                <a:cs typeface="Arial"/>
              </a:rPr>
              <a:t>birthday. </a:t>
            </a:r>
            <a:r>
              <a:rPr sz="1200" spc="-65" dirty="0">
                <a:solidFill>
                  <a:srgbClr val="005493"/>
                </a:solidFill>
                <a:latin typeface="Arial"/>
                <a:cs typeface="Arial"/>
              </a:rPr>
              <a:t>Admissions </a:t>
            </a:r>
            <a:r>
              <a:rPr sz="1200" spc="-60" dirty="0">
                <a:solidFill>
                  <a:srgbClr val="005493"/>
                </a:solidFill>
                <a:latin typeface="Arial"/>
                <a:cs typeface="Arial"/>
              </a:rPr>
              <a:t>are accepted </a:t>
            </a:r>
            <a:r>
              <a:rPr sz="1200" spc="-35" dirty="0">
                <a:solidFill>
                  <a:srgbClr val="005493"/>
                </a:solidFill>
                <a:latin typeface="Arial"/>
                <a:cs typeface="Arial"/>
              </a:rPr>
              <a:t>through </a:t>
            </a:r>
            <a:r>
              <a:rPr sz="1200" spc="-20" dirty="0">
                <a:solidFill>
                  <a:srgbClr val="005493"/>
                </a:solidFill>
                <a:latin typeface="Arial"/>
                <a:cs typeface="Arial"/>
              </a:rPr>
              <a:t>the </a:t>
            </a:r>
            <a:r>
              <a:rPr sz="1200" spc="-90" dirty="0">
                <a:solidFill>
                  <a:srgbClr val="005493"/>
                </a:solidFill>
                <a:latin typeface="Arial"/>
                <a:cs typeface="Arial"/>
              </a:rPr>
              <a:t>Vale </a:t>
            </a:r>
            <a:r>
              <a:rPr sz="1200" dirty="0">
                <a:solidFill>
                  <a:srgbClr val="005493"/>
                </a:solidFill>
                <a:latin typeface="Arial"/>
                <a:cs typeface="Arial"/>
              </a:rPr>
              <a:t>of </a:t>
            </a:r>
            <a:r>
              <a:rPr sz="1200" spc="-70" dirty="0">
                <a:solidFill>
                  <a:srgbClr val="005493"/>
                </a:solidFill>
                <a:latin typeface="Arial"/>
                <a:cs typeface="Arial"/>
              </a:rPr>
              <a:t>Glamorgan </a:t>
            </a:r>
            <a:r>
              <a:rPr sz="1200" spc="-65" dirty="0">
                <a:solidFill>
                  <a:srgbClr val="005493"/>
                </a:solidFill>
                <a:latin typeface="Arial"/>
                <a:cs typeface="Arial"/>
              </a:rPr>
              <a:t> </a:t>
            </a:r>
            <a:r>
              <a:rPr sz="1200" spc="-60" dirty="0">
                <a:solidFill>
                  <a:srgbClr val="005493"/>
                </a:solidFill>
                <a:latin typeface="Arial"/>
                <a:cs typeface="Arial"/>
              </a:rPr>
              <a:t>Council.</a:t>
            </a:r>
            <a:r>
              <a:rPr lang="en-GB" sz="1200" spc="-60" dirty="0">
                <a:solidFill>
                  <a:srgbClr val="005493"/>
                </a:solidFill>
                <a:latin typeface="Arial"/>
                <a:cs typeface="Arial"/>
              </a:rPr>
              <a:t> A pre-admission meeting and school tour  happens prior to entrée to school with the head of school. </a:t>
            </a:r>
            <a:endParaRPr sz="1200" dirty="0">
              <a:latin typeface="Arial"/>
              <a:cs typeface="Arial"/>
            </a:endParaRPr>
          </a:p>
          <a:p>
            <a:pPr marL="76200" marR="328295">
              <a:lnSpc>
                <a:spcPts val="1390"/>
              </a:lnSpc>
              <a:spcBef>
                <a:spcPts val="40"/>
              </a:spcBef>
            </a:pPr>
            <a:r>
              <a:rPr sz="1200" spc="-90" dirty="0">
                <a:solidFill>
                  <a:srgbClr val="005493"/>
                </a:solidFill>
                <a:latin typeface="Arial"/>
                <a:cs typeface="Arial"/>
              </a:rPr>
              <a:t>The </a:t>
            </a:r>
            <a:r>
              <a:rPr sz="1200" spc="-55" dirty="0">
                <a:solidFill>
                  <a:srgbClr val="005493"/>
                </a:solidFill>
                <a:latin typeface="Arial"/>
                <a:cs typeface="Arial"/>
              </a:rPr>
              <a:t>Nursery </a:t>
            </a:r>
            <a:r>
              <a:rPr sz="1200" spc="-65" dirty="0">
                <a:solidFill>
                  <a:srgbClr val="005493"/>
                </a:solidFill>
                <a:latin typeface="Arial"/>
                <a:cs typeface="Arial"/>
              </a:rPr>
              <a:t>accommodates </a:t>
            </a:r>
            <a:r>
              <a:rPr sz="1200" spc="-60" dirty="0">
                <a:solidFill>
                  <a:srgbClr val="005493"/>
                </a:solidFill>
                <a:latin typeface="Arial"/>
                <a:cs typeface="Arial"/>
              </a:rPr>
              <a:t>100 </a:t>
            </a:r>
            <a:r>
              <a:rPr sz="1200" spc="-40" dirty="0">
                <a:solidFill>
                  <a:srgbClr val="005493"/>
                </a:solidFill>
                <a:latin typeface="Arial"/>
                <a:cs typeface="Arial"/>
              </a:rPr>
              <a:t>children, </a:t>
            </a:r>
            <a:r>
              <a:rPr sz="1200" spc="5" dirty="0">
                <a:solidFill>
                  <a:srgbClr val="005493"/>
                </a:solidFill>
                <a:latin typeface="Arial"/>
                <a:cs typeface="Arial"/>
              </a:rPr>
              <a:t>with </a:t>
            </a:r>
            <a:r>
              <a:rPr sz="1200" spc="-60" dirty="0">
                <a:solidFill>
                  <a:srgbClr val="005493"/>
                </a:solidFill>
                <a:latin typeface="Arial"/>
                <a:cs typeface="Arial"/>
              </a:rPr>
              <a:t>50 </a:t>
            </a:r>
            <a:r>
              <a:rPr sz="1200" spc="-75" dirty="0">
                <a:solidFill>
                  <a:srgbClr val="005493"/>
                </a:solidFill>
                <a:latin typeface="Arial"/>
                <a:cs typeface="Arial"/>
              </a:rPr>
              <a:t>places </a:t>
            </a:r>
            <a:r>
              <a:rPr sz="1200" spc="-20" dirty="0">
                <a:solidFill>
                  <a:srgbClr val="005493"/>
                </a:solidFill>
                <a:latin typeface="Arial"/>
                <a:cs typeface="Arial"/>
              </a:rPr>
              <a:t>in the </a:t>
            </a:r>
            <a:r>
              <a:rPr sz="1200" spc="-40" dirty="0">
                <a:solidFill>
                  <a:srgbClr val="005493"/>
                </a:solidFill>
                <a:latin typeface="Arial"/>
                <a:cs typeface="Arial"/>
              </a:rPr>
              <a:t>morning </a:t>
            </a:r>
            <a:r>
              <a:rPr sz="1200" spc="-60" dirty="0">
                <a:solidFill>
                  <a:srgbClr val="005493"/>
                </a:solidFill>
                <a:latin typeface="Arial"/>
                <a:cs typeface="Arial"/>
              </a:rPr>
              <a:t>and 50 </a:t>
            </a:r>
            <a:r>
              <a:rPr sz="1200" spc="-20" dirty="0">
                <a:solidFill>
                  <a:srgbClr val="005493"/>
                </a:solidFill>
                <a:latin typeface="Arial"/>
                <a:cs typeface="Arial"/>
              </a:rPr>
              <a:t>in the </a:t>
            </a:r>
            <a:r>
              <a:rPr sz="1200" spc="-15" dirty="0">
                <a:solidFill>
                  <a:srgbClr val="005493"/>
                </a:solidFill>
                <a:latin typeface="Arial"/>
                <a:cs typeface="Arial"/>
              </a:rPr>
              <a:t> </a:t>
            </a:r>
            <a:r>
              <a:rPr sz="1200" spc="-30" dirty="0">
                <a:solidFill>
                  <a:srgbClr val="005493"/>
                </a:solidFill>
                <a:latin typeface="Arial"/>
                <a:cs typeface="Arial"/>
              </a:rPr>
              <a:t>afternoon.</a:t>
            </a:r>
            <a:r>
              <a:rPr sz="1200" spc="-65" dirty="0">
                <a:solidFill>
                  <a:srgbClr val="005493"/>
                </a:solidFill>
                <a:latin typeface="Arial"/>
                <a:cs typeface="Arial"/>
              </a:rPr>
              <a:t> </a:t>
            </a:r>
            <a:r>
              <a:rPr sz="1200" spc="-30" dirty="0">
                <a:solidFill>
                  <a:srgbClr val="005493"/>
                </a:solidFill>
                <a:latin typeface="Arial"/>
                <a:cs typeface="Arial"/>
              </a:rPr>
              <a:t>All</a:t>
            </a:r>
            <a:r>
              <a:rPr sz="1200" spc="-55" dirty="0">
                <a:solidFill>
                  <a:srgbClr val="005493"/>
                </a:solidFill>
                <a:latin typeface="Arial"/>
                <a:cs typeface="Arial"/>
              </a:rPr>
              <a:t> </a:t>
            </a:r>
            <a:r>
              <a:rPr sz="1200" spc="-15" dirty="0">
                <a:solidFill>
                  <a:srgbClr val="005493"/>
                </a:solidFill>
                <a:latin typeface="Arial"/>
                <a:cs typeface="Arial"/>
              </a:rPr>
              <a:t>other</a:t>
            </a:r>
            <a:r>
              <a:rPr sz="1200" spc="-60" dirty="0">
                <a:solidFill>
                  <a:srgbClr val="005493"/>
                </a:solidFill>
                <a:latin typeface="Arial"/>
                <a:cs typeface="Arial"/>
              </a:rPr>
              <a:t> </a:t>
            </a:r>
            <a:r>
              <a:rPr sz="1200" spc="-114" dirty="0">
                <a:solidFill>
                  <a:srgbClr val="005493"/>
                </a:solidFill>
                <a:latin typeface="Arial"/>
                <a:cs typeface="Arial"/>
              </a:rPr>
              <a:t>Year</a:t>
            </a:r>
            <a:r>
              <a:rPr sz="1200" spc="-65" dirty="0">
                <a:solidFill>
                  <a:srgbClr val="005493"/>
                </a:solidFill>
                <a:latin typeface="Arial"/>
                <a:cs typeface="Arial"/>
              </a:rPr>
              <a:t> groups</a:t>
            </a:r>
            <a:r>
              <a:rPr sz="1200" spc="-50" dirty="0">
                <a:solidFill>
                  <a:srgbClr val="005493"/>
                </a:solidFill>
                <a:latin typeface="Arial"/>
                <a:cs typeface="Arial"/>
              </a:rPr>
              <a:t> </a:t>
            </a:r>
            <a:r>
              <a:rPr sz="1200" spc="-15" dirty="0">
                <a:solidFill>
                  <a:srgbClr val="005493"/>
                </a:solidFill>
                <a:latin typeface="Arial"/>
                <a:cs typeface="Arial"/>
              </a:rPr>
              <a:t>from</a:t>
            </a:r>
            <a:r>
              <a:rPr sz="1200" spc="-50" dirty="0">
                <a:solidFill>
                  <a:srgbClr val="005493"/>
                </a:solidFill>
                <a:latin typeface="Arial"/>
                <a:cs typeface="Arial"/>
              </a:rPr>
              <a:t> </a:t>
            </a:r>
            <a:r>
              <a:rPr sz="1200" spc="-60" dirty="0">
                <a:solidFill>
                  <a:srgbClr val="005493"/>
                </a:solidFill>
                <a:latin typeface="Arial"/>
                <a:cs typeface="Arial"/>
              </a:rPr>
              <a:t>Reception</a:t>
            </a:r>
            <a:r>
              <a:rPr sz="1200" spc="-65" dirty="0">
                <a:solidFill>
                  <a:srgbClr val="005493"/>
                </a:solidFill>
                <a:latin typeface="Arial"/>
                <a:cs typeface="Arial"/>
              </a:rPr>
              <a:t> </a:t>
            </a:r>
            <a:r>
              <a:rPr sz="1200" spc="5" dirty="0">
                <a:solidFill>
                  <a:srgbClr val="005493"/>
                </a:solidFill>
                <a:latin typeface="Arial"/>
                <a:cs typeface="Arial"/>
              </a:rPr>
              <a:t>to</a:t>
            </a:r>
            <a:r>
              <a:rPr sz="1200" spc="-50" dirty="0">
                <a:solidFill>
                  <a:srgbClr val="005493"/>
                </a:solidFill>
                <a:latin typeface="Arial"/>
                <a:cs typeface="Arial"/>
              </a:rPr>
              <a:t> </a:t>
            </a:r>
            <a:r>
              <a:rPr sz="1200" spc="-114" dirty="0">
                <a:solidFill>
                  <a:srgbClr val="005493"/>
                </a:solidFill>
                <a:latin typeface="Arial"/>
                <a:cs typeface="Arial"/>
              </a:rPr>
              <a:t>Year</a:t>
            </a:r>
            <a:r>
              <a:rPr sz="1200" spc="-60" dirty="0">
                <a:solidFill>
                  <a:srgbClr val="005493"/>
                </a:solidFill>
                <a:latin typeface="Arial"/>
                <a:cs typeface="Arial"/>
              </a:rPr>
              <a:t> 6</a:t>
            </a:r>
            <a:r>
              <a:rPr sz="1200" spc="-55" dirty="0">
                <a:solidFill>
                  <a:srgbClr val="005493"/>
                </a:solidFill>
                <a:latin typeface="Arial"/>
                <a:cs typeface="Arial"/>
              </a:rPr>
              <a:t> </a:t>
            </a:r>
            <a:r>
              <a:rPr sz="1200" spc="-80" dirty="0">
                <a:solidFill>
                  <a:srgbClr val="005493"/>
                </a:solidFill>
                <a:latin typeface="Arial"/>
                <a:cs typeface="Arial"/>
              </a:rPr>
              <a:t>have</a:t>
            </a:r>
            <a:r>
              <a:rPr sz="1200" spc="-50" dirty="0">
                <a:solidFill>
                  <a:srgbClr val="005493"/>
                </a:solidFill>
                <a:latin typeface="Arial"/>
                <a:cs typeface="Arial"/>
              </a:rPr>
              <a:t> </a:t>
            </a:r>
            <a:r>
              <a:rPr sz="1200" spc="-60" dirty="0">
                <a:solidFill>
                  <a:srgbClr val="005493"/>
                </a:solidFill>
                <a:latin typeface="Arial"/>
                <a:cs typeface="Arial"/>
              </a:rPr>
              <a:t>60</a:t>
            </a:r>
            <a:r>
              <a:rPr sz="1200" spc="-50" dirty="0">
                <a:solidFill>
                  <a:srgbClr val="005493"/>
                </a:solidFill>
                <a:latin typeface="Arial"/>
                <a:cs typeface="Arial"/>
              </a:rPr>
              <a:t> </a:t>
            </a:r>
            <a:r>
              <a:rPr sz="1200" spc="-65" dirty="0">
                <a:solidFill>
                  <a:srgbClr val="005493"/>
                </a:solidFill>
                <a:latin typeface="Arial"/>
                <a:cs typeface="Arial"/>
              </a:rPr>
              <a:t>places. </a:t>
            </a:r>
            <a:r>
              <a:rPr sz="1200" spc="-30" dirty="0">
                <a:solidFill>
                  <a:srgbClr val="005493"/>
                </a:solidFill>
                <a:latin typeface="Arial"/>
                <a:cs typeface="Arial"/>
              </a:rPr>
              <a:t>All</a:t>
            </a:r>
            <a:r>
              <a:rPr sz="1200" spc="-55" dirty="0">
                <a:solidFill>
                  <a:srgbClr val="005493"/>
                </a:solidFill>
                <a:latin typeface="Arial"/>
                <a:cs typeface="Arial"/>
              </a:rPr>
              <a:t> </a:t>
            </a:r>
            <a:r>
              <a:rPr sz="1200" spc="-35" dirty="0">
                <a:solidFill>
                  <a:srgbClr val="005493"/>
                </a:solidFill>
                <a:latin typeface="Arial"/>
                <a:cs typeface="Arial"/>
              </a:rPr>
              <a:t>children</a:t>
            </a:r>
            <a:r>
              <a:rPr sz="1200" spc="-60" dirty="0">
                <a:solidFill>
                  <a:srgbClr val="005493"/>
                </a:solidFill>
                <a:latin typeface="Arial"/>
                <a:cs typeface="Arial"/>
              </a:rPr>
              <a:t> are</a:t>
            </a:r>
            <a:endParaRPr sz="1200" dirty="0">
              <a:latin typeface="Arial"/>
              <a:cs typeface="Arial"/>
            </a:endParaRPr>
          </a:p>
          <a:p>
            <a:pPr marL="76200">
              <a:lnSpc>
                <a:spcPct val="100000"/>
              </a:lnSpc>
              <a:spcBef>
                <a:spcPts val="35"/>
              </a:spcBef>
            </a:pPr>
            <a:r>
              <a:rPr sz="1200" spc="-35" dirty="0">
                <a:solidFill>
                  <a:srgbClr val="005493"/>
                </a:solidFill>
                <a:latin typeface="Arial"/>
                <a:cs typeface="Arial"/>
              </a:rPr>
              <a:t>eligible</a:t>
            </a:r>
            <a:r>
              <a:rPr sz="1200" spc="-60" dirty="0">
                <a:solidFill>
                  <a:srgbClr val="005493"/>
                </a:solidFill>
                <a:latin typeface="Arial"/>
                <a:cs typeface="Arial"/>
              </a:rPr>
              <a:t> </a:t>
            </a:r>
            <a:r>
              <a:rPr sz="1200" spc="-5" dirty="0">
                <a:solidFill>
                  <a:srgbClr val="005493"/>
                </a:solidFill>
                <a:latin typeface="Arial"/>
                <a:cs typeface="Arial"/>
              </a:rPr>
              <a:t>for</a:t>
            </a:r>
            <a:r>
              <a:rPr sz="1200" spc="-65" dirty="0">
                <a:solidFill>
                  <a:srgbClr val="005493"/>
                </a:solidFill>
                <a:latin typeface="Arial"/>
                <a:cs typeface="Arial"/>
              </a:rPr>
              <a:t> </a:t>
            </a:r>
            <a:r>
              <a:rPr sz="1200" spc="-95" dirty="0">
                <a:solidFill>
                  <a:srgbClr val="005493"/>
                </a:solidFill>
                <a:latin typeface="Arial"/>
                <a:cs typeface="Arial"/>
              </a:rPr>
              <a:t>a</a:t>
            </a:r>
            <a:r>
              <a:rPr sz="1200" spc="-60" dirty="0">
                <a:solidFill>
                  <a:srgbClr val="005493"/>
                </a:solidFill>
                <a:latin typeface="Arial"/>
                <a:cs typeface="Arial"/>
              </a:rPr>
              <a:t> place </a:t>
            </a:r>
            <a:r>
              <a:rPr sz="1200" spc="-20" dirty="0">
                <a:solidFill>
                  <a:srgbClr val="005493"/>
                </a:solidFill>
                <a:latin typeface="Arial"/>
                <a:cs typeface="Arial"/>
              </a:rPr>
              <a:t>at</a:t>
            </a:r>
            <a:r>
              <a:rPr lang="en-GB" sz="1200" spc="490" dirty="0">
                <a:solidFill>
                  <a:srgbClr val="005493"/>
                </a:solidFill>
                <a:latin typeface="Arial"/>
                <a:cs typeface="Arial"/>
              </a:rPr>
              <a:t> </a:t>
            </a:r>
            <a:r>
              <a:rPr sz="1200" spc="-65" dirty="0" err="1">
                <a:solidFill>
                  <a:srgbClr val="005493"/>
                </a:solidFill>
                <a:latin typeface="Arial"/>
                <a:cs typeface="Arial"/>
              </a:rPr>
              <a:t>Cadoxton</a:t>
            </a:r>
            <a:r>
              <a:rPr sz="1200" spc="-65" dirty="0">
                <a:solidFill>
                  <a:srgbClr val="005493"/>
                </a:solidFill>
                <a:latin typeface="Arial"/>
                <a:cs typeface="Arial"/>
              </a:rPr>
              <a:t> </a:t>
            </a:r>
            <a:r>
              <a:rPr sz="1200" spc="-50" dirty="0">
                <a:solidFill>
                  <a:srgbClr val="005493"/>
                </a:solidFill>
                <a:latin typeface="Arial"/>
                <a:cs typeface="Arial"/>
              </a:rPr>
              <a:t>Primary</a:t>
            </a:r>
            <a:r>
              <a:rPr sz="1200" spc="-65" dirty="0">
                <a:solidFill>
                  <a:srgbClr val="005493"/>
                </a:solidFill>
                <a:latin typeface="Arial"/>
                <a:cs typeface="Arial"/>
              </a:rPr>
              <a:t> </a:t>
            </a:r>
            <a:r>
              <a:rPr sz="1200" spc="-75" dirty="0">
                <a:solidFill>
                  <a:srgbClr val="005493"/>
                </a:solidFill>
                <a:latin typeface="Arial"/>
                <a:cs typeface="Arial"/>
              </a:rPr>
              <a:t>School</a:t>
            </a:r>
            <a:r>
              <a:rPr sz="1200" spc="-60" dirty="0">
                <a:solidFill>
                  <a:srgbClr val="005493"/>
                </a:solidFill>
                <a:latin typeface="Arial"/>
                <a:cs typeface="Arial"/>
              </a:rPr>
              <a:t> </a:t>
            </a:r>
            <a:r>
              <a:rPr sz="1200" spc="-40" dirty="0">
                <a:solidFill>
                  <a:srgbClr val="005493"/>
                </a:solidFill>
                <a:latin typeface="Arial"/>
                <a:cs typeface="Arial"/>
              </a:rPr>
              <a:t>provided</a:t>
            </a:r>
            <a:r>
              <a:rPr sz="1200" spc="-60" dirty="0">
                <a:solidFill>
                  <a:srgbClr val="005493"/>
                </a:solidFill>
                <a:latin typeface="Arial"/>
                <a:cs typeface="Arial"/>
              </a:rPr>
              <a:t> </a:t>
            </a:r>
            <a:r>
              <a:rPr sz="1200" spc="-10" dirty="0">
                <a:solidFill>
                  <a:srgbClr val="005493"/>
                </a:solidFill>
                <a:latin typeface="Arial"/>
                <a:cs typeface="Arial"/>
              </a:rPr>
              <a:t>that</a:t>
            </a:r>
            <a:r>
              <a:rPr sz="1200" spc="-65" dirty="0">
                <a:solidFill>
                  <a:srgbClr val="005493"/>
                </a:solidFill>
                <a:latin typeface="Arial"/>
                <a:cs typeface="Arial"/>
              </a:rPr>
              <a:t> </a:t>
            </a:r>
            <a:r>
              <a:rPr sz="1200" spc="-30" dirty="0">
                <a:solidFill>
                  <a:srgbClr val="005493"/>
                </a:solidFill>
                <a:latin typeface="Arial"/>
                <a:cs typeface="Arial"/>
              </a:rPr>
              <a:t>there</a:t>
            </a:r>
            <a:r>
              <a:rPr sz="1200" spc="-60" dirty="0">
                <a:solidFill>
                  <a:srgbClr val="005493"/>
                </a:solidFill>
                <a:latin typeface="Arial"/>
                <a:cs typeface="Arial"/>
              </a:rPr>
              <a:t> are </a:t>
            </a:r>
            <a:r>
              <a:rPr sz="1200" spc="-55" dirty="0">
                <a:solidFill>
                  <a:srgbClr val="005493"/>
                </a:solidFill>
                <a:latin typeface="Arial"/>
                <a:cs typeface="Arial"/>
              </a:rPr>
              <a:t>available </a:t>
            </a:r>
            <a:r>
              <a:rPr sz="1200" spc="-75" dirty="0">
                <a:solidFill>
                  <a:srgbClr val="005493"/>
                </a:solidFill>
                <a:latin typeface="Arial"/>
                <a:cs typeface="Arial"/>
              </a:rPr>
              <a:t>places</a:t>
            </a:r>
            <a:endParaRPr lang="en-GB" sz="1200" spc="-75" dirty="0">
              <a:latin typeface="Arial"/>
              <a:cs typeface="Arial"/>
            </a:endParaRPr>
          </a:p>
          <a:p>
            <a:pPr marL="76200">
              <a:lnSpc>
                <a:spcPct val="100000"/>
              </a:lnSpc>
              <a:spcBef>
                <a:spcPts val="35"/>
              </a:spcBef>
            </a:pPr>
            <a:r>
              <a:rPr sz="2400" b="1" u="sng" dirty="0">
                <a:solidFill>
                  <a:srgbClr val="005493"/>
                </a:solidFill>
                <a:uFill>
                  <a:solidFill>
                    <a:srgbClr val="005493"/>
                  </a:solidFill>
                </a:uFill>
                <a:latin typeface="Amatic SC"/>
                <a:cs typeface="Amatic SC"/>
              </a:rPr>
              <a:t>School</a:t>
            </a:r>
            <a:r>
              <a:rPr sz="2400" b="1" u="sng" spc="-40" dirty="0">
                <a:solidFill>
                  <a:srgbClr val="005493"/>
                </a:solidFill>
                <a:uFill>
                  <a:solidFill>
                    <a:srgbClr val="005493"/>
                  </a:solidFill>
                </a:uFill>
                <a:latin typeface="Amatic SC"/>
                <a:cs typeface="Amatic SC"/>
              </a:rPr>
              <a:t> </a:t>
            </a:r>
            <a:r>
              <a:rPr sz="2400" b="1" u="sng" spc="-5" dirty="0">
                <a:solidFill>
                  <a:srgbClr val="005493"/>
                </a:solidFill>
                <a:uFill>
                  <a:solidFill>
                    <a:srgbClr val="005493"/>
                  </a:solidFill>
                </a:uFill>
                <a:latin typeface="Amatic SC"/>
                <a:cs typeface="Amatic SC"/>
              </a:rPr>
              <a:t>times</a:t>
            </a:r>
            <a:endParaRPr lang="en-GB" sz="2400" b="1" u="sng" spc="-5" dirty="0">
              <a:solidFill>
                <a:srgbClr val="005493"/>
              </a:solidFill>
              <a:uFill>
                <a:solidFill>
                  <a:srgbClr val="005493"/>
                </a:solidFill>
              </a:uFill>
              <a:latin typeface="Amatic SC"/>
              <a:cs typeface="Amatic SC"/>
            </a:endParaRPr>
          </a:p>
          <a:p>
            <a:pPr marL="76200">
              <a:lnSpc>
                <a:spcPct val="100000"/>
              </a:lnSpc>
              <a:spcBef>
                <a:spcPts val="1250"/>
              </a:spcBef>
            </a:pPr>
            <a:endParaRPr sz="2400" dirty="0">
              <a:latin typeface="Amatic SC"/>
              <a:cs typeface="Amatic SC"/>
            </a:endParaRPr>
          </a:p>
          <a:p>
            <a:pPr>
              <a:lnSpc>
                <a:spcPct val="100000"/>
              </a:lnSpc>
            </a:pPr>
            <a:endParaRPr sz="1400" dirty="0">
              <a:latin typeface="Arial"/>
              <a:cs typeface="Arial"/>
            </a:endParaRPr>
          </a:p>
          <a:p>
            <a:pPr>
              <a:lnSpc>
                <a:spcPct val="100000"/>
              </a:lnSpc>
              <a:spcBef>
                <a:spcPts val="45"/>
              </a:spcBef>
            </a:pPr>
            <a:endParaRPr sz="1150" dirty="0">
              <a:latin typeface="Arial"/>
              <a:cs typeface="Arial"/>
            </a:endParaRPr>
          </a:p>
          <a:p>
            <a:pPr marL="76200">
              <a:lnSpc>
                <a:spcPts val="2830"/>
              </a:lnSpc>
            </a:pPr>
            <a:endParaRPr lang="en-GB" sz="2400" b="1" u="sng" dirty="0">
              <a:solidFill>
                <a:srgbClr val="005493"/>
              </a:solidFill>
              <a:uFill>
                <a:solidFill>
                  <a:srgbClr val="005493"/>
                </a:solidFill>
              </a:uFill>
              <a:latin typeface="Amatic SC"/>
              <a:cs typeface="Amatic SC"/>
            </a:endParaRPr>
          </a:p>
          <a:p>
            <a:pPr marL="76200">
              <a:lnSpc>
                <a:spcPts val="2830"/>
              </a:lnSpc>
            </a:pPr>
            <a:endParaRPr lang="en-GB" sz="2400" b="1" u="sng" dirty="0">
              <a:solidFill>
                <a:srgbClr val="005493"/>
              </a:solidFill>
              <a:uFill>
                <a:solidFill>
                  <a:srgbClr val="005493"/>
                </a:solidFill>
              </a:uFill>
              <a:latin typeface="Amatic SC"/>
              <a:cs typeface="Amatic SC"/>
            </a:endParaRPr>
          </a:p>
          <a:p>
            <a:pPr marL="76200">
              <a:lnSpc>
                <a:spcPts val="2830"/>
              </a:lnSpc>
            </a:pPr>
            <a:endParaRPr lang="en-GB" sz="2400" b="1" u="sng" dirty="0">
              <a:solidFill>
                <a:srgbClr val="005493"/>
              </a:solidFill>
              <a:uFill>
                <a:solidFill>
                  <a:srgbClr val="005493"/>
                </a:solidFill>
              </a:uFill>
              <a:latin typeface="Amatic SC"/>
              <a:cs typeface="Amatic SC"/>
            </a:endParaRPr>
          </a:p>
          <a:p>
            <a:pPr marL="76200">
              <a:lnSpc>
                <a:spcPts val="2830"/>
              </a:lnSpc>
            </a:pPr>
            <a:r>
              <a:rPr sz="2400" b="1" u="sng" dirty="0">
                <a:solidFill>
                  <a:srgbClr val="005493"/>
                </a:solidFill>
                <a:uFill>
                  <a:solidFill>
                    <a:srgbClr val="005493"/>
                  </a:solidFill>
                </a:uFill>
                <a:latin typeface="Amatic SC"/>
                <a:cs typeface="Amatic SC"/>
              </a:rPr>
              <a:t>Absences</a:t>
            </a:r>
            <a:r>
              <a:rPr sz="2400" b="1" u="sng" spc="-35" dirty="0">
                <a:solidFill>
                  <a:srgbClr val="005493"/>
                </a:solidFill>
                <a:uFill>
                  <a:solidFill>
                    <a:srgbClr val="005493"/>
                  </a:solidFill>
                </a:uFill>
                <a:latin typeface="Amatic SC"/>
                <a:cs typeface="Amatic SC"/>
              </a:rPr>
              <a:t> </a:t>
            </a:r>
            <a:r>
              <a:rPr sz="2400" b="1" u="sng" spc="-5" dirty="0">
                <a:solidFill>
                  <a:srgbClr val="005493"/>
                </a:solidFill>
                <a:uFill>
                  <a:solidFill>
                    <a:srgbClr val="005493"/>
                  </a:solidFill>
                </a:uFill>
                <a:latin typeface="Amatic SC"/>
                <a:cs typeface="Amatic SC"/>
              </a:rPr>
              <a:t>from</a:t>
            </a:r>
            <a:r>
              <a:rPr sz="2400" b="1" u="sng" spc="-20" dirty="0">
                <a:solidFill>
                  <a:srgbClr val="005493"/>
                </a:solidFill>
                <a:uFill>
                  <a:solidFill>
                    <a:srgbClr val="005493"/>
                  </a:solidFill>
                </a:uFill>
                <a:latin typeface="Amatic SC"/>
                <a:cs typeface="Amatic SC"/>
              </a:rPr>
              <a:t> </a:t>
            </a:r>
            <a:r>
              <a:rPr sz="2400" b="1" u="sng" spc="-5" dirty="0">
                <a:solidFill>
                  <a:srgbClr val="005493"/>
                </a:solidFill>
                <a:uFill>
                  <a:solidFill>
                    <a:srgbClr val="005493"/>
                  </a:solidFill>
                </a:uFill>
                <a:latin typeface="Amatic SC"/>
                <a:cs typeface="Amatic SC"/>
              </a:rPr>
              <a:t>school</a:t>
            </a:r>
            <a:endParaRPr sz="2400" dirty="0">
              <a:latin typeface="Amatic SC"/>
              <a:cs typeface="Amatic SC"/>
            </a:endParaRPr>
          </a:p>
          <a:p>
            <a:pPr marL="76200">
              <a:lnSpc>
                <a:spcPts val="1390"/>
              </a:lnSpc>
            </a:pPr>
            <a:r>
              <a:rPr sz="1200" spc="15" dirty="0">
                <a:solidFill>
                  <a:srgbClr val="005493"/>
                </a:solidFill>
                <a:latin typeface="Arial" panose="020B0604020202020204" pitchFamily="34" charset="0"/>
                <a:cs typeface="Arial" panose="020B0604020202020204" pitchFamily="34" charset="0"/>
              </a:rPr>
              <a:t>It</a:t>
            </a:r>
            <a:r>
              <a:rPr sz="1200" spc="-60" dirty="0">
                <a:solidFill>
                  <a:srgbClr val="005493"/>
                </a:solidFill>
                <a:latin typeface="Arial" panose="020B0604020202020204" pitchFamily="34" charset="0"/>
                <a:cs typeface="Arial" panose="020B0604020202020204" pitchFamily="34" charset="0"/>
              </a:rPr>
              <a:t> </a:t>
            </a:r>
            <a:r>
              <a:rPr sz="1200" spc="-65" dirty="0">
                <a:solidFill>
                  <a:srgbClr val="005493"/>
                </a:solidFill>
                <a:latin typeface="Arial" panose="020B0604020202020204" pitchFamily="34" charset="0"/>
                <a:cs typeface="Arial" panose="020B0604020202020204" pitchFamily="34" charset="0"/>
              </a:rPr>
              <a:t>is</a:t>
            </a:r>
            <a:r>
              <a:rPr sz="1200" spc="-50" dirty="0">
                <a:solidFill>
                  <a:srgbClr val="005493"/>
                </a:solidFill>
                <a:latin typeface="Arial" panose="020B0604020202020204" pitchFamily="34" charset="0"/>
                <a:cs typeface="Arial" panose="020B0604020202020204" pitchFamily="34" charset="0"/>
              </a:rPr>
              <a:t> </a:t>
            </a:r>
            <a:r>
              <a:rPr sz="1200" spc="-55" dirty="0">
                <a:solidFill>
                  <a:srgbClr val="005493"/>
                </a:solidFill>
                <a:latin typeface="Arial" panose="020B0604020202020204" pitchFamily="34" charset="0"/>
                <a:cs typeface="Arial" panose="020B0604020202020204" pitchFamily="34" charset="0"/>
              </a:rPr>
              <a:t>essential</a:t>
            </a:r>
            <a:r>
              <a:rPr sz="1200" spc="-50" dirty="0">
                <a:solidFill>
                  <a:srgbClr val="005493"/>
                </a:solidFill>
                <a:latin typeface="Arial" panose="020B0604020202020204" pitchFamily="34" charset="0"/>
                <a:cs typeface="Arial" panose="020B0604020202020204" pitchFamily="34" charset="0"/>
              </a:rPr>
              <a:t> </a:t>
            </a:r>
            <a:r>
              <a:rPr sz="1200" spc="-5" dirty="0">
                <a:solidFill>
                  <a:srgbClr val="005493"/>
                </a:solidFill>
                <a:latin typeface="Arial" panose="020B0604020202020204" pitchFamily="34" charset="0"/>
                <a:cs typeface="Arial" panose="020B0604020202020204" pitchFamily="34" charset="0"/>
              </a:rPr>
              <a:t>for</a:t>
            </a:r>
            <a:r>
              <a:rPr sz="1200" spc="-60" dirty="0">
                <a:solidFill>
                  <a:srgbClr val="005493"/>
                </a:solidFill>
                <a:latin typeface="Arial" panose="020B0604020202020204" pitchFamily="34" charset="0"/>
                <a:cs typeface="Arial" panose="020B0604020202020204" pitchFamily="34" charset="0"/>
              </a:rPr>
              <a:t> </a:t>
            </a:r>
            <a:r>
              <a:rPr sz="1200" spc="-40" dirty="0">
                <a:solidFill>
                  <a:srgbClr val="005493"/>
                </a:solidFill>
                <a:latin typeface="Arial" panose="020B0604020202020204" pitchFamily="34" charset="0"/>
                <a:cs typeface="Arial" panose="020B0604020202020204" pitchFamily="34" charset="0"/>
              </a:rPr>
              <a:t>children</a:t>
            </a:r>
            <a:r>
              <a:rPr sz="1200" spc="-55" dirty="0">
                <a:solidFill>
                  <a:srgbClr val="005493"/>
                </a:solidFill>
                <a:latin typeface="Arial" panose="020B0604020202020204" pitchFamily="34" charset="0"/>
                <a:cs typeface="Arial" panose="020B0604020202020204" pitchFamily="34" charset="0"/>
              </a:rPr>
              <a:t> </a:t>
            </a:r>
            <a:r>
              <a:rPr sz="1200" spc="5" dirty="0">
                <a:solidFill>
                  <a:srgbClr val="005493"/>
                </a:solidFill>
                <a:latin typeface="Arial" panose="020B0604020202020204" pitchFamily="34" charset="0"/>
                <a:cs typeface="Arial" panose="020B0604020202020204" pitchFamily="34" charset="0"/>
              </a:rPr>
              <a:t>to</a:t>
            </a:r>
            <a:r>
              <a:rPr sz="1200" spc="-50" dirty="0">
                <a:solidFill>
                  <a:srgbClr val="005493"/>
                </a:solidFill>
                <a:latin typeface="Arial" panose="020B0604020202020204" pitchFamily="34" charset="0"/>
                <a:cs typeface="Arial" panose="020B0604020202020204" pitchFamily="34" charset="0"/>
              </a:rPr>
              <a:t> </a:t>
            </a:r>
            <a:r>
              <a:rPr sz="1200" spc="-80" dirty="0">
                <a:solidFill>
                  <a:srgbClr val="005493"/>
                </a:solidFill>
                <a:latin typeface="Arial" panose="020B0604020202020204" pitchFamily="34" charset="0"/>
                <a:cs typeface="Arial" panose="020B0604020202020204" pitchFamily="34" charset="0"/>
              </a:rPr>
              <a:t>have</a:t>
            </a:r>
            <a:r>
              <a:rPr sz="1200" spc="-50" dirty="0">
                <a:solidFill>
                  <a:srgbClr val="005493"/>
                </a:solidFill>
                <a:latin typeface="Arial" panose="020B0604020202020204" pitchFamily="34" charset="0"/>
                <a:cs typeface="Arial" panose="020B0604020202020204" pitchFamily="34" charset="0"/>
              </a:rPr>
              <a:t> </a:t>
            </a:r>
            <a:r>
              <a:rPr sz="1200" spc="-60" dirty="0">
                <a:solidFill>
                  <a:srgbClr val="005493"/>
                </a:solidFill>
                <a:latin typeface="Arial" panose="020B0604020202020204" pitchFamily="34" charset="0"/>
                <a:cs typeface="Arial" panose="020B0604020202020204" pitchFamily="34" charset="0"/>
              </a:rPr>
              <a:t>good </a:t>
            </a:r>
            <a:r>
              <a:rPr sz="1200" spc="-50" dirty="0">
                <a:solidFill>
                  <a:srgbClr val="005493"/>
                </a:solidFill>
                <a:latin typeface="Arial" panose="020B0604020202020204" pitchFamily="34" charset="0"/>
                <a:cs typeface="Arial" panose="020B0604020202020204" pitchFamily="34" charset="0"/>
              </a:rPr>
              <a:t>attendance </a:t>
            </a:r>
            <a:r>
              <a:rPr sz="1200" spc="-85" dirty="0">
                <a:solidFill>
                  <a:srgbClr val="005493"/>
                </a:solidFill>
                <a:latin typeface="Arial" panose="020B0604020202020204" pitchFamily="34" charset="0"/>
                <a:cs typeface="Arial" panose="020B0604020202020204" pitchFamily="34" charset="0"/>
              </a:rPr>
              <a:t>so</a:t>
            </a:r>
            <a:r>
              <a:rPr sz="1200" spc="-50" dirty="0">
                <a:solidFill>
                  <a:srgbClr val="005493"/>
                </a:solidFill>
                <a:latin typeface="Arial" panose="020B0604020202020204" pitchFamily="34" charset="0"/>
                <a:cs typeface="Arial" panose="020B0604020202020204" pitchFamily="34" charset="0"/>
              </a:rPr>
              <a:t> </a:t>
            </a:r>
            <a:r>
              <a:rPr sz="1200" spc="-5" dirty="0">
                <a:solidFill>
                  <a:srgbClr val="005493"/>
                </a:solidFill>
                <a:latin typeface="Arial" panose="020B0604020202020204" pitchFamily="34" charset="0"/>
                <a:cs typeface="Arial" panose="020B0604020202020204" pitchFamily="34" charset="0"/>
              </a:rPr>
              <a:t>that</a:t>
            </a:r>
            <a:r>
              <a:rPr sz="1200" spc="-55" dirty="0">
                <a:solidFill>
                  <a:srgbClr val="005493"/>
                </a:solidFill>
                <a:latin typeface="Arial" panose="020B0604020202020204" pitchFamily="34" charset="0"/>
                <a:cs typeface="Arial" panose="020B0604020202020204" pitchFamily="34" charset="0"/>
              </a:rPr>
              <a:t> </a:t>
            </a:r>
            <a:r>
              <a:rPr sz="1200" spc="-30" dirty="0">
                <a:solidFill>
                  <a:srgbClr val="005493"/>
                </a:solidFill>
                <a:latin typeface="Arial" panose="020B0604020202020204" pitchFamily="34" charset="0"/>
                <a:cs typeface="Arial" panose="020B0604020202020204" pitchFamily="34" charset="0"/>
              </a:rPr>
              <a:t>they</a:t>
            </a:r>
            <a:r>
              <a:rPr sz="1200" spc="-60" dirty="0">
                <a:solidFill>
                  <a:srgbClr val="005493"/>
                </a:solidFill>
                <a:latin typeface="Arial" panose="020B0604020202020204" pitchFamily="34" charset="0"/>
                <a:cs typeface="Arial" panose="020B0604020202020204" pitchFamily="34" charset="0"/>
              </a:rPr>
              <a:t> </a:t>
            </a:r>
            <a:r>
              <a:rPr sz="1200" spc="-80" dirty="0">
                <a:solidFill>
                  <a:srgbClr val="005493"/>
                </a:solidFill>
                <a:latin typeface="Arial" panose="020B0604020202020204" pitchFamily="34" charset="0"/>
                <a:cs typeface="Arial" panose="020B0604020202020204" pitchFamily="34" charset="0"/>
              </a:rPr>
              <a:t>have</a:t>
            </a:r>
            <a:r>
              <a:rPr sz="1200" spc="-50" dirty="0">
                <a:solidFill>
                  <a:srgbClr val="005493"/>
                </a:solidFill>
                <a:latin typeface="Arial" panose="020B0604020202020204" pitchFamily="34" charset="0"/>
                <a:cs typeface="Arial" panose="020B0604020202020204" pitchFamily="34" charset="0"/>
              </a:rPr>
              <a:t> </a:t>
            </a:r>
            <a:r>
              <a:rPr sz="1200" spc="-10" dirty="0">
                <a:solidFill>
                  <a:srgbClr val="005493"/>
                </a:solidFill>
                <a:latin typeface="Arial" panose="020B0604020202020204" pitchFamily="34" charset="0"/>
                <a:cs typeface="Arial" panose="020B0604020202020204" pitchFamily="34" charset="0"/>
              </a:rPr>
              <a:t>their</a:t>
            </a:r>
            <a:r>
              <a:rPr sz="1200" spc="-60" dirty="0">
                <a:solidFill>
                  <a:srgbClr val="005493"/>
                </a:solidFill>
                <a:latin typeface="Arial" panose="020B0604020202020204" pitchFamily="34" charset="0"/>
                <a:cs typeface="Arial" panose="020B0604020202020204" pitchFamily="34" charset="0"/>
              </a:rPr>
              <a:t> </a:t>
            </a:r>
            <a:r>
              <a:rPr sz="1200" spc="-5" dirty="0">
                <a:solidFill>
                  <a:srgbClr val="005493"/>
                </a:solidFill>
                <a:latin typeface="Arial" panose="020B0604020202020204" pitchFamily="34" charset="0"/>
                <a:cs typeface="Arial" panose="020B0604020202020204" pitchFamily="34" charset="0"/>
              </a:rPr>
              <a:t>full</a:t>
            </a:r>
            <a:r>
              <a:rPr sz="1200" spc="-55" dirty="0">
                <a:solidFill>
                  <a:srgbClr val="005493"/>
                </a:solidFill>
                <a:latin typeface="Arial" panose="020B0604020202020204" pitchFamily="34" charset="0"/>
                <a:cs typeface="Arial" panose="020B0604020202020204" pitchFamily="34" charset="0"/>
              </a:rPr>
              <a:t> </a:t>
            </a:r>
            <a:r>
              <a:rPr sz="1200" spc="-20" dirty="0">
                <a:solidFill>
                  <a:srgbClr val="005493"/>
                </a:solidFill>
                <a:latin typeface="Arial" panose="020B0604020202020204" pitchFamily="34" charset="0"/>
                <a:cs typeface="Arial" panose="020B0604020202020204" pitchFamily="34" charset="0"/>
              </a:rPr>
              <a:t>right</a:t>
            </a:r>
            <a:r>
              <a:rPr sz="1200" spc="-55" dirty="0">
                <a:solidFill>
                  <a:srgbClr val="005493"/>
                </a:solidFill>
                <a:latin typeface="Arial" panose="020B0604020202020204" pitchFamily="34" charset="0"/>
                <a:cs typeface="Arial" panose="020B0604020202020204" pitchFamily="34" charset="0"/>
              </a:rPr>
              <a:t> </a:t>
            </a:r>
            <a:r>
              <a:rPr sz="1200" spc="5" dirty="0">
                <a:solidFill>
                  <a:srgbClr val="005493"/>
                </a:solidFill>
                <a:latin typeface="Arial" panose="020B0604020202020204" pitchFamily="34" charset="0"/>
                <a:cs typeface="Arial" panose="020B0604020202020204" pitchFamily="34" charset="0"/>
              </a:rPr>
              <a:t>to</a:t>
            </a:r>
            <a:endParaRPr sz="1200" dirty="0">
              <a:latin typeface="Arial" panose="020B0604020202020204" pitchFamily="34" charset="0"/>
              <a:cs typeface="Arial" panose="020B0604020202020204" pitchFamily="34" charset="0"/>
            </a:endParaRPr>
          </a:p>
          <a:p>
            <a:pPr marL="76200" marR="175260">
              <a:lnSpc>
                <a:spcPct val="100000"/>
              </a:lnSpc>
              <a:spcBef>
                <a:spcPts val="75"/>
              </a:spcBef>
            </a:pPr>
            <a:r>
              <a:rPr sz="1200" spc="-45" dirty="0">
                <a:solidFill>
                  <a:srgbClr val="005493"/>
                </a:solidFill>
                <a:latin typeface="Arial" panose="020B0604020202020204" pitchFamily="34" charset="0"/>
                <a:cs typeface="Arial" panose="020B0604020202020204" pitchFamily="34" charset="0"/>
              </a:rPr>
              <a:t>education.</a:t>
            </a:r>
            <a:r>
              <a:rPr lang="en-GB" sz="1200" spc="-45" dirty="0">
                <a:solidFill>
                  <a:srgbClr val="005493"/>
                </a:solidFill>
                <a:latin typeface="Arial" panose="020B0604020202020204" pitchFamily="34" charset="0"/>
                <a:cs typeface="Arial" panose="020B0604020202020204" pitchFamily="34" charset="0"/>
              </a:rPr>
              <a:t> There is a proven link between attendance and attainment at school.</a:t>
            </a:r>
            <a:r>
              <a:rPr sz="1200" spc="-45" dirty="0">
                <a:solidFill>
                  <a:srgbClr val="005493"/>
                </a:solidFill>
                <a:latin typeface="Arial" panose="020B0604020202020204" pitchFamily="34" charset="0"/>
                <a:cs typeface="Arial" panose="020B0604020202020204" pitchFamily="34" charset="0"/>
              </a:rPr>
              <a:t> </a:t>
            </a:r>
            <a:r>
              <a:rPr sz="1200" spc="-85" dirty="0">
                <a:solidFill>
                  <a:srgbClr val="005493"/>
                </a:solidFill>
                <a:latin typeface="Arial" panose="020B0604020202020204" pitchFamily="34" charset="0"/>
                <a:cs typeface="Arial" panose="020B0604020202020204" pitchFamily="34" charset="0"/>
              </a:rPr>
              <a:t>Last </a:t>
            </a:r>
            <a:r>
              <a:rPr sz="1200" spc="-75" dirty="0">
                <a:solidFill>
                  <a:srgbClr val="005493"/>
                </a:solidFill>
                <a:latin typeface="Arial" panose="020B0604020202020204" pitchFamily="34" charset="0"/>
                <a:cs typeface="Arial" panose="020B0604020202020204" pitchFamily="34" charset="0"/>
              </a:rPr>
              <a:t>year, </a:t>
            </a:r>
            <a:r>
              <a:rPr sz="1200" spc="-25" dirty="0">
                <a:solidFill>
                  <a:srgbClr val="005493"/>
                </a:solidFill>
                <a:latin typeface="Arial" panose="020B0604020202020204" pitchFamily="34" charset="0"/>
                <a:cs typeface="Arial" panose="020B0604020202020204" pitchFamily="34" charset="0"/>
              </a:rPr>
              <a:t>our </a:t>
            </a:r>
            <a:r>
              <a:rPr sz="1200" spc="-50" dirty="0">
                <a:solidFill>
                  <a:srgbClr val="005493"/>
                </a:solidFill>
                <a:latin typeface="Arial" panose="020B0604020202020204" pitchFamily="34" charset="0"/>
                <a:cs typeface="Arial" panose="020B0604020202020204" pitchFamily="34" charset="0"/>
              </a:rPr>
              <a:t>attendance </a:t>
            </a:r>
            <a:r>
              <a:rPr sz="1200" spc="-35" dirty="0">
                <a:solidFill>
                  <a:srgbClr val="005493"/>
                </a:solidFill>
                <a:latin typeface="Arial" panose="020B0604020202020204" pitchFamily="34" charset="0"/>
                <a:cs typeface="Arial" panose="020B0604020202020204" pitchFamily="34" charset="0"/>
              </a:rPr>
              <a:t>figure </a:t>
            </a:r>
            <a:r>
              <a:rPr sz="1200" spc="-85" dirty="0">
                <a:solidFill>
                  <a:srgbClr val="005493"/>
                </a:solidFill>
                <a:latin typeface="Arial" panose="020B0604020202020204" pitchFamily="34" charset="0"/>
                <a:cs typeface="Arial" panose="020B0604020202020204" pitchFamily="34" charset="0"/>
              </a:rPr>
              <a:t>was </a:t>
            </a:r>
            <a:r>
              <a:rPr sz="1200" spc="-110" dirty="0">
                <a:solidFill>
                  <a:srgbClr val="005493"/>
                </a:solidFill>
                <a:latin typeface="Arial" panose="020B0604020202020204" pitchFamily="34" charset="0"/>
                <a:cs typeface="Arial" panose="020B0604020202020204" pitchFamily="34" charset="0"/>
              </a:rPr>
              <a:t>94% </a:t>
            </a:r>
            <a:r>
              <a:rPr sz="1200" spc="-40" dirty="0">
                <a:solidFill>
                  <a:srgbClr val="005493"/>
                </a:solidFill>
                <a:latin typeface="Arial" panose="020B0604020202020204" pitchFamily="34" charset="0"/>
                <a:cs typeface="Arial" panose="020B0604020202020204" pitchFamily="34" charset="0"/>
              </a:rPr>
              <a:t>overall. </a:t>
            </a:r>
            <a:r>
              <a:rPr lang="en-GB" sz="1200" spc="-40" dirty="0">
                <a:solidFill>
                  <a:srgbClr val="005493"/>
                </a:solidFill>
                <a:latin typeface="Arial" panose="020B0604020202020204" pitchFamily="34" charset="0"/>
                <a:cs typeface="Arial" panose="020B0604020202020204" pitchFamily="34" charset="0"/>
              </a:rPr>
              <a:t>Children are not permitted to leave school during he day and </a:t>
            </a:r>
            <a:r>
              <a:rPr lang="en-GB" sz="1200" spc="-5" dirty="0">
                <a:solidFill>
                  <a:srgbClr val="005493"/>
                </a:solidFill>
                <a:latin typeface="Arial" panose="020B0604020202020204" pitchFamily="34" charset="0"/>
                <a:cs typeface="Arial" panose="020B0604020202020204" pitchFamily="34" charset="0"/>
              </a:rPr>
              <a:t>i</a:t>
            </a:r>
            <a:r>
              <a:rPr sz="1200" spc="-5" dirty="0">
                <a:solidFill>
                  <a:srgbClr val="005493"/>
                </a:solidFill>
                <a:latin typeface="Arial" panose="020B0604020202020204" pitchFamily="34" charset="0"/>
                <a:cs typeface="Arial" panose="020B0604020202020204" pitchFamily="34" charset="0"/>
              </a:rPr>
              <a:t>f </a:t>
            </a:r>
            <a:r>
              <a:rPr sz="1200" spc="-40" dirty="0">
                <a:solidFill>
                  <a:srgbClr val="005493"/>
                </a:solidFill>
                <a:latin typeface="Arial" panose="020B0604020202020204" pitchFamily="34" charset="0"/>
                <a:cs typeface="Arial" panose="020B0604020202020204" pitchFamily="34" charset="0"/>
              </a:rPr>
              <a:t>children </a:t>
            </a:r>
            <a:r>
              <a:rPr sz="1200" spc="-60" dirty="0">
                <a:solidFill>
                  <a:srgbClr val="005493"/>
                </a:solidFill>
                <a:latin typeface="Arial" panose="020B0604020202020204" pitchFamily="34" charset="0"/>
                <a:cs typeface="Arial" panose="020B0604020202020204" pitchFamily="34" charset="0"/>
              </a:rPr>
              <a:t>are </a:t>
            </a:r>
            <a:r>
              <a:rPr sz="1200" spc="-10" dirty="0">
                <a:solidFill>
                  <a:srgbClr val="005493"/>
                </a:solidFill>
                <a:latin typeface="Arial" panose="020B0604020202020204" pitchFamily="34" charset="0"/>
                <a:cs typeface="Arial" panose="020B0604020202020204" pitchFamily="34" charset="0"/>
              </a:rPr>
              <a:t>ill, </a:t>
            </a:r>
            <a:r>
              <a:rPr sz="1200" spc="-30" dirty="0">
                <a:solidFill>
                  <a:srgbClr val="005493"/>
                </a:solidFill>
                <a:latin typeface="Arial" panose="020B0604020202020204" pitchFamily="34" charset="0"/>
                <a:cs typeface="Arial" panose="020B0604020202020204" pitchFamily="34" charset="0"/>
              </a:rPr>
              <a:t>all </a:t>
            </a:r>
            <a:r>
              <a:rPr sz="1200" spc="-85" dirty="0">
                <a:solidFill>
                  <a:srgbClr val="005493"/>
                </a:solidFill>
                <a:latin typeface="Arial" panose="020B0604020202020204" pitchFamily="34" charset="0"/>
                <a:cs typeface="Arial" panose="020B0604020202020204" pitchFamily="34" charset="0"/>
              </a:rPr>
              <a:t>absences </a:t>
            </a:r>
            <a:r>
              <a:rPr sz="1200" spc="-80" dirty="0">
                <a:solidFill>
                  <a:srgbClr val="005493"/>
                </a:solidFill>
                <a:latin typeface="Arial" panose="020B0604020202020204" pitchFamily="34" charset="0"/>
                <a:cs typeface="Arial" panose="020B0604020202020204" pitchFamily="34" charset="0"/>
              </a:rPr>
              <a:t> </a:t>
            </a:r>
            <a:r>
              <a:rPr sz="1200" spc="-50" dirty="0">
                <a:solidFill>
                  <a:srgbClr val="005493"/>
                </a:solidFill>
                <a:latin typeface="Arial" panose="020B0604020202020204" pitchFamily="34" charset="0"/>
                <a:cs typeface="Arial" panose="020B0604020202020204" pitchFamily="34" charset="0"/>
              </a:rPr>
              <a:t>should </a:t>
            </a:r>
            <a:r>
              <a:rPr sz="1200" spc="-60" dirty="0">
                <a:solidFill>
                  <a:srgbClr val="005493"/>
                </a:solidFill>
                <a:latin typeface="Arial" panose="020B0604020202020204" pitchFamily="34" charset="0"/>
                <a:cs typeface="Arial" panose="020B0604020202020204" pitchFamily="34" charset="0"/>
              </a:rPr>
              <a:t>be </a:t>
            </a:r>
            <a:r>
              <a:rPr sz="1200" spc="-50" dirty="0">
                <a:solidFill>
                  <a:srgbClr val="005493"/>
                </a:solidFill>
                <a:latin typeface="Arial" panose="020B0604020202020204" pitchFamily="34" charset="0"/>
                <a:cs typeface="Arial" panose="020B0604020202020204" pitchFamily="34" charset="0"/>
              </a:rPr>
              <a:t>explained, </a:t>
            </a:r>
            <a:r>
              <a:rPr sz="1200" spc="-55" dirty="0">
                <a:solidFill>
                  <a:srgbClr val="005493"/>
                </a:solidFill>
                <a:latin typeface="Arial" panose="020B0604020202020204" pitchFamily="34" charset="0"/>
                <a:cs typeface="Arial" panose="020B0604020202020204" pitchFamily="34" charset="0"/>
              </a:rPr>
              <a:t>by </a:t>
            </a:r>
            <a:r>
              <a:rPr lang="en-GB" sz="1200" spc="-5" dirty="0">
                <a:solidFill>
                  <a:srgbClr val="005493"/>
                </a:solidFill>
                <a:latin typeface="Arial" panose="020B0604020202020204" pitchFamily="34" charset="0"/>
                <a:cs typeface="Arial" panose="020B0604020202020204" pitchFamily="34" charset="0"/>
              </a:rPr>
              <a:t>seesaw, email</a:t>
            </a:r>
            <a:r>
              <a:rPr sz="1200" spc="-5" dirty="0">
                <a:solidFill>
                  <a:srgbClr val="005493"/>
                </a:solidFill>
                <a:latin typeface="Arial" panose="020B0604020202020204" pitchFamily="34" charset="0"/>
                <a:cs typeface="Arial" panose="020B0604020202020204" pitchFamily="34" charset="0"/>
              </a:rPr>
              <a:t> </a:t>
            </a:r>
            <a:r>
              <a:rPr sz="1200" spc="-10" dirty="0">
                <a:solidFill>
                  <a:srgbClr val="005493"/>
                </a:solidFill>
                <a:latin typeface="Arial" panose="020B0604020202020204" pitchFamily="34" charset="0"/>
                <a:cs typeface="Arial" panose="020B0604020202020204" pitchFamily="34" charset="0"/>
              </a:rPr>
              <a:t>or </a:t>
            </a:r>
            <a:r>
              <a:rPr sz="1200" spc="-40" dirty="0">
                <a:solidFill>
                  <a:srgbClr val="005493"/>
                </a:solidFill>
                <a:latin typeface="Arial" panose="020B0604020202020204" pitchFamily="34" charset="0"/>
                <a:cs typeface="Arial" panose="020B0604020202020204" pitchFamily="34" charset="0"/>
              </a:rPr>
              <a:t>telephone </a:t>
            </a:r>
            <a:r>
              <a:rPr sz="1200" spc="-45" dirty="0">
                <a:solidFill>
                  <a:srgbClr val="005493"/>
                </a:solidFill>
                <a:latin typeface="Arial" panose="020B0604020202020204" pitchFamily="34" charset="0"/>
                <a:cs typeface="Arial" panose="020B0604020202020204" pitchFamily="34" charset="0"/>
              </a:rPr>
              <a:t>call. </a:t>
            </a:r>
            <a:r>
              <a:rPr lang="en-GB" sz="1200" dirty="0">
                <a:solidFill>
                  <a:schemeClr val="tx2"/>
                </a:solidFill>
                <a:latin typeface="Arial" panose="020B0604020202020204" pitchFamily="34" charset="0"/>
                <a:cs typeface="Arial" panose="020B0604020202020204" pitchFamily="34" charset="0"/>
              </a:rPr>
              <a:t>Schools have a legal duty to publish attendance figures and to promote attendance. Equally, parents have a legal duty and responsibility to ensure that their children attend school on a regular basis. </a:t>
            </a:r>
            <a:r>
              <a:rPr sz="1200" spc="-90" dirty="0">
                <a:solidFill>
                  <a:schemeClr val="tx2"/>
                </a:solidFill>
                <a:latin typeface="Arial" panose="020B0604020202020204" pitchFamily="34" charset="0"/>
                <a:cs typeface="Arial" panose="020B0604020202020204" pitchFamily="34" charset="0"/>
              </a:rPr>
              <a:t>The </a:t>
            </a:r>
            <a:r>
              <a:rPr sz="1200" spc="-55" dirty="0">
                <a:solidFill>
                  <a:srgbClr val="005493"/>
                </a:solidFill>
                <a:latin typeface="Arial" panose="020B0604020202020204" pitchFamily="34" charset="0"/>
                <a:cs typeface="Arial" panose="020B0604020202020204" pitchFamily="34" charset="0"/>
              </a:rPr>
              <a:t>school </a:t>
            </a:r>
            <a:r>
              <a:rPr sz="1200" dirty="0">
                <a:solidFill>
                  <a:srgbClr val="005493"/>
                </a:solidFill>
                <a:latin typeface="Arial" panose="020B0604020202020204" pitchFamily="34" charset="0"/>
                <a:cs typeface="Arial" panose="020B0604020202020204" pitchFamily="34" charset="0"/>
              </a:rPr>
              <a:t>will </a:t>
            </a:r>
            <a:r>
              <a:rPr sz="1200" spc="-40" dirty="0">
                <a:solidFill>
                  <a:srgbClr val="005493"/>
                </a:solidFill>
                <a:latin typeface="Arial" panose="020B0604020202020204" pitchFamily="34" charset="0"/>
                <a:cs typeface="Arial" panose="020B0604020202020204" pitchFamily="34" charset="0"/>
              </a:rPr>
              <a:t>contact </a:t>
            </a:r>
            <a:r>
              <a:rPr sz="1200" spc="-50" dirty="0">
                <a:solidFill>
                  <a:srgbClr val="005493"/>
                </a:solidFill>
                <a:latin typeface="Arial" panose="020B0604020202020204" pitchFamily="34" charset="0"/>
                <a:cs typeface="Arial" panose="020B0604020202020204" pitchFamily="34" charset="0"/>
              </a:rPr>
              <a:t>parents </a:t>
            </a:r>
            <a:r>
              <a:rPr sz="1200" spc="15" dirty="0">
                <a:solidFill>
                  <a:srgbClr val="005493"/>
                </a:solidFill>
                <a:latin typeface="Arial" panose="020B0604020202020204" pitchFamily="34" charset="0"/>
                <a:cs typeface="Arial" panose="020B0604020202020204" pitchFamily="34" charset="0"/>
              </a:rPr>
              <a:t>if </a:t>
            </a:r>
            <a:r>
              <a:rPr sz="1200" spc="-45" dirty="0">
                <a:solidFill>
                  <a:srgbClr val="005493"/>
                </a:solidFill>
                <a:latin typeface="Arial" panose="020B0604020202020204" pitchFamily="34" charset="0"/>
                <a:cs typeface="Arial" panose="020B0604020202020204" pitchFamily="34" charset="0"/>
              </a:rPr>
              <a:t>no explanation </a:t>
            </a:r>
            <a:r>
              <a:rPr sz="1200" spc="-95" dirty="0">
                <a:solidFill>
                  <a:srgbClr val="005493"/>
                </a:solidFill>
                <a:latin typeface="Arial" panose="020B0604020202020204" pitchFamily="34" charset="0"/>
                <a:cs typeface="Arial" panose="020B0604020202020204" pitchFamily="34" charset="0"/>
              </a:rPr>
              <a:t>has </a:t>
            </a:r>
            <a:r>
              <a:rPr sz="1200" spc="-60" dirty="0">
                <a:solidFill>
                  <a:srgbClr val="005493"/>
                </a:solidFill>
                <a:latin typeface="Arial" panose="020B0604020202020204" pitchFamily="34" charset="0"/>
                <a:cs typeface="Arial" panose="020B0604020202020204" pitchFamily="34" charset="0"/>
              </a:rPr>
              <a:t>been </a:t>
            </a:r>
            <a:r>
              <a:rPr sz="1200" spc="-55" dirty="0">
                <a:solidFill>
                  <a:srgbClr val="005493"/>
                </a:solidFill>
                <a:latin typeface="Arial" panose="020B0604020202020204" pitchFamily="34" charset="0"/>
                <a:cs typeface="Arial" panose="020B0604020202020204" pitchFamily="34" charset="0"/>
              </a:rPr>
              <a:t>received.</a:t>
            </a:r>
            <a:r>
              <a:rPr sz="1200" spc="-50" dirty="0">
                <a:solidFill>
                  <a:srgbClr val="005493"/>
                </a:solidFill>
                <a:latin typeface="Arial" panose="020B0604020202020204" pitchFamily="34" charset="0"/>
                <a:cs typeface="Arial" panose="020B0604020202020204" pitchFamily="34" charset="0"/>
              </a:rPr>
              <a:t> </a:t>
            </a:r>
            <a:r>
              <a:rPr sz="1200" spc="-5" dirty="0">
                <a:solidFill>
                  <a:srgbClr val="005493"/>
                </a:solidFill>
                <a:latin typeface="Arial" panose="020B0604020202020204" pitchFamily="34" charset="0"/>
                <a:cs typeface="Arial" panose="020B0604020202020204" pitchFamily="34" charset="0"/>
              </a:rPr>
              <a:t>If </a:t>
            </a:r>
            <a:r>
              <a:rPr sz="1200" spc="-65" dirty="0">
                <a:solidFill>
                  <a:srgbClr val="005493"/>
                </a:solidFill>
                <a:latin typeface="Arial" panose="020B0604020202020204" pitchFamily="34" charset="0"/>
                <a:cs typeface="Arial" panose="020B0604020202020204" pitchFamily="34" charset="0"/>
              </a:rPr>
              <a:t>an </a:t>
            </a:r>
            <a:r>
              <a:rPr sz="1200" spc="-40" dirty="0">
                <a:solidFill>
                  <a:srgbClr val="005493"/>
                </a:solidFill>
                <a:latin typeface="Arial" panose="020B0604020202020204" pitchFamily="34" charset="0"/>
                <a:cs typeface="Arial" panose="020B0604020202020204" pitchFamily="34" charset="0"/>
              </a:rPr>
              <a:t>unauthorised </a:t>
            </a:r>
            <a:r>
              <a:rPr sz="1200" spc="-80" dirty="0">
                <a:solidFill>
                  <a:srgbClr val="005493"/>
                </a:solidFill>
                <a:latin typeface="Arial" panose="020B0604020202020204" pitchFamily="34" charset="0"/>
                <a:cs typeface="Arial" panose="020B0604020202020204" pitchFamily="34" charset="0"/>
              </a:rPr>
              <a:t>absence </a:t>
            </a:r>
            <a:r>
              <a:rPr sz="1200" spc="-50" dirty="0">
                <a:solidFill>
                  <a:srgbClr val="005493"/>
                </a:solidFill>
                <a:latin typeface="Arial" panose="020B0604020202020204" pitchFamily="34" charset="0"/>
                <a:cs typeface="Arial" panose="020B0604020202020204" pitchFamily="34" charset="0"/>
              </a:rPr>
              <a:t>continues </a:t>
            </a:r>
            <a:r>
              <a:rPr sz="1200" spc="-5" dirty="0">
                <a:solidFill>
                  <a:srgbClr val="005493"/>
                </a:solidFill>
                <a:latin typeface="Arial" panose="020B0604020202020204" pitchFamily="34" charset="0"/>
                <a:cs typeface="Arial" panose="020B0604020202020204" pitchFamily="34" charset="0"/>
              </a:rPr>
              <a:t>for </a:t>
            </a:r>
            <a:r>
              <a:rPr sz="1200" spc="-95" dirty="0">
                <a:solidFill>
                  <a:srgbClr val="005493"/>
                </a:solidFill>
                <a:latin typeface="Arial" panose="020B0604020202020204" pitchFamily="34" charset="0"/>
                <a:cs typeface="Arial" panose="020B0604020202020204" pitchFamily="34" charset="0"/>
              </a:rPr>
              <a:t>a </a:t>
            </a:r>
            <a:r>
              <a:rPr sz="1200" spc="-55" dirty="0">
                <a:solidFill>
                  <a:srgbClr val="005493"/>
                </a:solidFill>
                <a:latin typeface="Arial" panose="020B0604020202020204" pitchFamily="34" charset="0"/>
                <a:cs typeface="Arial" panose="020B0604020202020204" pitchFamily="34" charset="0"/>
              </a:rPr>
              <a:t>school week </a:t>
            </a:r>
            <a:r>
              <a:rPr sz="1200" spc="-10" dirty="0">
                <a:solidFill>
                  <a:srgbClr val="005493"/>
                </a:solidFill>
                <a:latin typeface="Arial" panose="020B0604020202020204" pitchFamily="34" charset="0"/>
                <a:cs typeface="Arial" panose="020B0604020202020204" pitchFamily="34" charset="0"/>
              </a:rPr>
              <a:t>or </a:t>
            </a:r>
            <a:r>
              <a:rPr sz="1200" spc="-5" dirty="0">
                <a:solidFill>
                  <a:srgbClr val="005493"/>
                </a:solidFill>
                <a:latin typeface="Arial" panose="020B0604020202020204" pitchFamily="34" charset="0"/>
                <a:cs typeface="Arial" panose="020B0604020202020204" pitchFamily="34" charset="0"/>
              </a:rPr>
              <a:t> </a:t>
            </a:r>
            <a:r>
              <a:rPr sz="1200" spc="-30" dirty="0">
                <a:solidFill>
                  <a:srgbClr val="005493"/>
                </a:solidFill>
                <a:latin typeface="Arial" panose="020B0604020202020204" pitchFamily="34" charset="0"/>
                <a:cs typeface="Arial" panose="020B0604020202020204" pitchFamily="34" charset="0"/>
              </a:rPr>
              <a:t>there </a:t>
            </a:r>
            <a:r>
              <a:rPr sz="1200" spc="-65" dirty="0">
                <a:solidFill>
                  <a:srgbClr val="005493"/>
                </a:solidFill>
                <a:latin typeface="Arial" panose="020B0604020202020204" pitchFamily="34" charset="0"/>
                <a:cs typeface="Arial" panose="020B0604020202020204" pitchFamily="34" charset="0"/>
              </a:rPr>
              <a:t>is </a:t>
            </a:r>
            <a:r>
              <a:rPr sz="1200" spc="-95" dirty="0">
                <a:solidFill>
                  <a:srgbClr val="005493"/>
                </a:solidFill>
                <a:latin typeface="Arial" panose="020B0604020202020204" pitchFamily="34" charset="0"/>
                <a:cs typeface="Arial" panose="020B0604020202020204" pitchFamily="34" charset="0"/>
              </a:rPr>
              <a:t>a </a:t>
            </a:r>
            <a:r>
              <a:rPr sz="1200" spc="-25" dirty="0">
                <a:solidFill>
                  <a:srgbClr val="005493"/>
                </a:solidFill>
                <a:latin typeface="Arial" panose="020B0604020202020204" pitchFamily="34" charset="0"/>
                <a:cs typeface="Arial" panose="020B0604020202020204" pitchFamily="34" charset="0"/>
              </a:rPr>
              <a:t>pattern </a:t>
            </a:r>
            <a:r>
              <a:rPr sz="1200" spc="-5" dirty="0">
                <a:solidFill>
                  <a:srgbClr val="005493"/>
                </a:solidFill>
                <a:latin typeface="Arial" panose="020B0604020202020204" pitchFamily="34" charset="0"/>
                <a:cs typeface="Arial" panose="020B0604020202020204" pitchFamily="34" charset="0"/>
              </a:rPr>
              <a:t>of </a:t>
            </a:r>
            <a:r>
              <a:rPr sz="1200" spc="-60" dirty="0">
                <a:solidFill>
                  <a:srgbClr val="005493"/>
                </a:solidFill>
                <a:latin typeface="Arial" panose="020B0604020202020204" pitchFamily="34" charset="0"/>
                <a:cs typeface="Arial" panose="020B0604020202020204" pitchFamily="34" charset="0"/>
              </a:rPr>
              <a:t>occasional </a:t>
            </a:r>
            <a:r>
              <a:rPr sz="1200" spc="-80" dirty="0">
                <a:solidFill>
                  <a:srgbClr val="005493"/>
                </a:solidFill>
                <a:latin typeface="Arial" panose="020B0604020202020204" pitchFamily="34" charset="0"/>
                <a:cs typeface="Arial" panose="020B0604020202020204" pitchFamily="34" charset="0"/>
              </a:rPr>
              <a:t>absences, </a:t>
            </a:r>
            <a:r>
              <a:rPr sz="1200" spc="-20" dirty="0">
                <a:solidFill>
                  <a:srgbClr val="005493"/>
                </a:solidFill>
                <a:latin typeface="Arial" panose="020B0604020202020204" pitchFamily="34" charset="0"/>
                <a:cs typeface="Arial" panose="020B0604020202020204" pitchFamily="34" charset="0"/>
              </a:rPr>
              <a:t>the </a:t>
            </a:r>
            <a:r>
              <a:rPr sz="1200" spc="-55" dirty="0">
                <a:solidFill>
                  <a:srgbClr val="005493"/>
                </a:solidFill>
                <a:latin typeface="Arial" panose="020B0604020202020204" pitchFamily="34" charset="0"/>
                <a:cs typeface="Arial" panose="020B0604020202020204" pitchFamily="34" charset="0"/>
              </a:rPr>
              <a:t>school </a:t>
            </a:r>
            <a:r>
              <a:rPr sz="1200" dirty="0">
                <a:solidFill>
                  <a:srgbClr val="005493"/>
                </a:solidFill>
                <a:latin typeface="Arial" panose="020B0604020202020204" pitchFamily="34" charset="0"/>
                <a:cs typeface="Arial" panose="020B0604020202020204" pitchFamily="34" charset="0"/>
              </a:rPr>
              <a:t>will </a:t>
            </a:r>
            <a:r>
              <a:rPr sz="1200" spc="-40" dirty="0">
                <a:solidFill>
                  <a:srgbClr val="005493"/>
                </a:solidFill>
                <a:latin typeface="Arial" panose="020B0604020202020204" pitchFamily="34" charset="0"/>
                <a:cs typeface="Arial" panose="020B0604020202020204" pitchFamily="34" charset="0"/>
              </a:rPr>
              <a:t>contact </a:t>
            </a:r>
            <a:r>
              <a:rPr sz="1200" spc="-20" dirty="0">
                <a:solidFill>
                  <a:srgbClr val="005493"/>
                </a:solidFill>
                <a:latin typeface="Arial" panose="020B0604020202020204" pitchFamily="34" charset="0"/>
                <a:cs typeface="Arial" panose="020B0604020202020204" pitchFamily="34" charset="0"/>
              </a:rPr>
              <a:t>the </a:t>
            </a:r>
            <a:r>
              <a:rPr sz="1200" spc="-60" dirty="0">
                <a:solidFill>
                  <a:srgbClr val="005493"/>
                </a:solidFill>
                <a:latin typeface="Arial" panose="020B0604020202020204" pitchFamily="34" charset="0"/>
                <a:cs typeface="Arial" panose="020B0604020202020204" pitchFamily="34" charset="0"/>
              </a:rPr>
              <a:t>Educational </a:t>
            </a:r>
            <a:r>
              <a:rPr sz="1200" spc="-50" dirty="0">
                <a:solidFill>
                  <a:srgbClr val="005493"/>
                </a:solidFill>
                <a:latin typeface="Arial" panose="020B0604020202020204" pitchFamily="34" charset="0"/>
                <a:cs typeface="Arial" panose="020B0604020202020204" pitchFamily="34" charset="0"/>
              </a:rPr>
              <a:t>Welfare </a:t>
            </a:r>
            <a:r>
              <a:rPr sz="1200" spc="-45" dirty="0">
                <a:solidFill>
                  <a:srgbClr val="005493"/>
                </a:solidFill>
                <a:latin typeface="Arial" panose="020B0604020202020204" pitchFamily="34" charset="0"/>
                <a:cs typeface="Arial" panose="020B0604020202020204" pitchFamily="34" charset="0"/>
              </a:rPr>
              <a:t> </a:t>
            </a:r>
            <a:r>
              <a:rPr sz="1200" spc="-35" dirty="0">
                <a:solidFill>
                  <a:srgbClr val="005493"/>
                </a:solidFill>
                <a:latin typeface="Arial" panose="020B0604020202020204" pitchFamily="34" charset="0"/>
                <a:cs typeface="Arial" panose="020B0604020202020204" pitchFamily="34" charset="0"/>
              </a:rPr>
              <a:t>Officer who </a:t>
            </a:r>
            <a:r>
              <a:rPr sz="1200" dirty="0">
                <a:solidFill>
                  <a:srgbClr val="005493"/>
                </a:solidFill>
                <a:latin typeface="Arial" panose="020B0604020202020204" pitchFamily="34" charset="0"/>
                <a:cs typeface="Arial" panose="020B0604020202020204" pitchFamily="34" charset="0"/>
              </a:rPr>
              <a:t>will </a:t>
            </a:r>
            <a:r>
              <a:rPr sz="1200" spc="-40" dirty="0">
                <a:solidFill>
                  <a:srgbClr val="005493"/>
                </a:solidFill>
                <a:latin typeface="Arial" panose="020B0604020202020204" pitchFamily="34" charset="0"/>
                <a:cs typeface="Arial" panose="020B0604020202020204" pitchFamily="34" charset="0"/>
              </a:rPr>
              <a:t>contact </a:t>
            </a:r>
            <a:r>
              <a:rPr sz="1200" spc="-20" dirty="0">
                <a:solidFill>
                  <a:srgbClr val="005493"/>
                </a:solidFill>
                <a:latin typeface="Arial" panose="020B0604020202020204" pitchFamily="34" charset="0"/>
                <a:cs typeface="Arial" panose="020B0604020202020204" pitchFamily="34" charset="0"/>
              </a:rPr>
              <a:t>the </a:t>
            </a:r>
            <a:r>
              <a:rPr sz="1200" spc="-45" dirty="0">
                <a:solidFill>
                  <a:srgbClr val="005493"/>
                </a:solidFill>
                <a:latin typeface="Arial" panose="020B0604020202020204" pitchFamily="34" charset="0"/>
                <a:cs typeface="Arial" panose="020B0604020202020204" pitchFamily="34" charset="0"/>
              </a:rPr>
              <a:t>home. </a:t>
            </a:r>
            <a:endParaRPr sz="1200" dirty="0">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DAB41A9F-E43C-EA49-B78E-B0DF340EA03E}"/>
              </a:ext>
            </a:extLst>
          </p:cNvPr>
          <p:cNvGraphicFramePr>
            <a:graphicFrameLocks noGrp="1"/>
          </p:cNvGraphicFramePr>
          <p:nvPr>
            <p:extLst>
              <p:ext uri="{D42A27DB-BD31-4B8C-83A1-F6EECF244321}">
                <p14:modId xmlns:p14="http://schemas.microsoft.com/office/powerpoint/2010/main" val="4242230116"/>
              </p:ext>
            </p:extLst>
          </p:nvPr>
        </p:nvGraphicFramePr>
        <p:xfrm>
          <a:off x="410220" y="5165160"/>
          <a:ext cx="5725160" cy="731520"/>
        </p:xfrm>
        <a:graphic>
          <a:graphicData uri="http://schemas.openxmlformats.org/drawingml/2006/table">
            <a:tbl>
              <a:tblPr firstRow="1" firstCol="1" bandRow="1">
                <a:tableStyleId>{5C22544A-7EE6-4342-B048-85BDC9FD1C3A}</a:tableStyleId>
              </a:tblPr>
              <a:tblGrid>
                <a:gridCol w="2862580">
                  <a:extLst>
                    <a:ext uri="{9D8B030D-6E8A-4147-A177-3AD203B41FA5}">
                      <a16:colId xmlns:a16="http://schemas.microsoft.com/office/drawing/2014/main" val="897434008"/>
                    </a:ext>
                  </a:extLst>
                </a:gridCol>
                <a:gridCol w="2862580">
                  <a:extLst>
                    <a:ext uri="{9D8B030D-6E8A-4147-A177-3AD203B41FA5}">
                      <a16:colId xmlns:a16="http://schemas.microsoft.com/office/drawing/2014/main" val="1512909158"/>
                    </a:ext>
                  </a:extLst>
                </a:gridCol>
              </a:tblGrid>
              <a:tr h="0">
                <a:tc gridSpan="2">
                  <a:txBody>
                    <a:bodyPr/>
                    <a:lstStyle/>
                    <a:p>
                      <a:pPr algn="ctr"/>
                      <a:r>
                        <a:rPr lang="en-GB" sz="1600" dirty="0">
                          <a:effectLst/>
                        </a:rPr>
                        <a:t>Nursery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81195394"/>
                  </a:ext>
                </a:extLst>
              </a:tr>
              <a:tr h="0">
                <a:tc>
                  <a:txBody>
                    <a:bodyPr/>
                    <a:lstStyle/>
                    <a:p>
                      <a:r>
                        <a:rPr lang="en-GB" sz="1600" dirty="0">
                          <a:effectLst/>
                        </a:rPr>
                        <a:t>Morning Session: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9am-11:30am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6119670"/>
                  </a:ext>
                </a:extLst>
              </a:tr>
              <a:tr h="0">
                <a:tc>
                  <a:txBody>
                    <a:bodyPr/>
                    <a:lstStyle/>
                    <a:p>
                      <a:r>
                        <a:rPr lang="en-GB" sz="1600">
                          <a:effectLst/>
                        </a:rPr>
                        <a:t>Afternoon Session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12:30pm-3:00pm</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6193016"/>
                  </a:ext>
                </a:extLst>
              </a:tr>
            </a:tbl>
          </a:graphicData>
        </a:graphic>
      </p:graphicFrame>
      <p:graphicFrame>
        <p:nvGraphicFramePr>
          <p:cNvPr id="7" name="Table 6">
            <a:extLst>
              <a:ext uri="{FF2B5EF4-FFF2-40B4-BE49-F238E27FC236}">
                <a16:creationId xmlns:a16="http://schemas.microsoft.com/office/drawing/2014/main" id="{E8265FB8-9F4B-6F40-8968-667720BF6DE0}"/>
              </a:ext>
            </a:extLst>
          </p:cNvPr>
          <p:cNvGraphicFramePr>
            <a:graphicFrameLocks noGrp="1"/>
          </p:cNvGraphicFramePr>
          <p:nvPr>
            <p:extLst>
              <p:ext uri="{D42A27DB-BD31-4B8C-83A1-F6EECF244321}">
                <p14:modId xmlns:p14="http://schemas.microsoft.com/office/powerpoint/2010/main" val="2386739576"/>
              </p:ext>
            </p:extLst>
          </p:nvPr>
        </p:nvGraphicFramePr>
        <p:xfrm>
          <a:off x="410220" y="6042477"/>
          <a:ext cx="5725160" cy="975360"/>
        </p:xfrm>
        <a:graphic>
          <a:graphicData uri="http://schemas.openxmlformats.org/drawingml/2006/table">
            <a:tbl>
              <a:tblPr firstRow="1" firstCol="1" bandRow="1">
                <a:tableStyleId>{5C22544A-7EE6-4342-B048-85BDC9FD1C3A}</a:tableStyleId>
              </a:tblPr>
              <a:tblGrid>
                <a:gridCol w="1431290">
                  <a:extLst>
                    <a:ext uri="{9D8B030D-6E8A-4147-A177-3AD203B41FA5}">
                      <a16:colId xmlns:a16="http://schemas.microsoft.com/office/drawing/2014/main" val="265960804"/>
                    </a:ext>
                  </a:extLst>
                </a:gridCol>
                <a:gridCol w="1431290">
                  <a:extLst>
                    <a:ext uri="{9D8B030D-6E8A-4147-A177-3AD203B41FA5}">
                      <a16:colId xmlns:a16="http://schemas.microsoft.com/office/drawing/2014/main" val="1134385003"/>
                    </a:ext>
                  </a:extLst>
                </a:gridCol>
                <a:gridCol w="1431290">
                  <a:extLst>
                    <a:ext uri="{9D8B030D-6E8A-4147-A177-3AD203B41FA5}">
                      <a16:colId xmlns:a16="http://schemas.microsoft.com/office/drawing/2014/main" val="4238244015"/>
                    </a:ext>
                  </a:extLst>
                </a:gridCol>
                <a:gridCol w="1431290">
                  <a:extLst>
                    <a:ext uri="{9D8B030D-6E8A-4147-A177-3AD203B41FA5}">
                      <a16:colId xmlns:a16="http://schemas.microsoft.com/office/drawing/2014/main" val="2828928428"/>
                    </a:ext>
                  </a:extLst>
                </a:gridCol>
              </a:tblGrid>
              <a:tr h="0">
                <a:tc gridSpan="2">
                  <a:txBody>
                    <a:bodyPr/>
                    <a:lstStyle/>
                    <a:p>
                      <a:pPr algn="ctr"/>
                      <a:r>
                        <a:rPr lang="en-GB" sz="1600" dirty="0">
                          <a:effectLst/>
                        </a:rPr>
                        <a:t>Reception-Year Two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gn="ctr"/>
                      <a:r>
                        <a:rPr lang="en-GB" sz="1600" dirty="0">
                          <a:effectLst/>
                        </a:rPr>
                        <a:t>Year Three-Year Six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421271750"/>
                  </a:ext>
                </a:extLst>
              </a:tr>
              <a:tr h="0">
                <a:tc>
                  <a:txBody>
                    <a:bodyPr/>
                    <a:lstStyle/>
                    <a:p>
                      <a:r>
                        <a:rPr lang="en-GB" sz="1600">
                          <a:effectLst/>
                        </a:rPr>
                        <a:t>Doors Open: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8.45am</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Doors Open: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8.45am</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7489529"/>
                  </a:ext>
                </a:extLst>
              </a:tr>
              <a:tr h="0">
                <a:tc>
                  <a:txBody>
                    <a:bodyPr/>
                    <a:lstStyle/>
                    <a:p>
                      <a:r>
                        <a:rPr lang="en-GB" sz="1600">
                          <a:effectLst/>
                        </a:rPr>
                        <a:t>School Starts: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9am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School Starts: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9am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5817009"/>
                  </a:ext>
                </a:extLst>
              </a:tr>
              <a:tr h="0">
                <a:tc>
                  <a:txBody>
                    <a:bodyPr/>
                    <a:lstStyle/>
                    <a:p>
                      <a:r>
                        <a:rPr lang="en-GB" sz="1600">
                          <a:effectLst/>
                        </a:rPr>
                        <a:t>Pick Up: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2.55pm-3pm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Pick Up: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3.10pm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10744073"/>
                  </a:ext>
                </a:extLst>
              </a:tr>
            </a:tbl>
          </a:graphicData>
        </a:graphic>
      </p:graphicFrame>
      <p:pic>
        <p:nvPicPr>
          <p:cNvPr id="8" name="Picture 7" descr="A picture containing grass, person, outdoor, child&#10;&#10;Description automatically generated">
            <a:extLst>
              <a:ext uri="{FF2B5EF4-FFF2-40B4-BE49-F238E27FC236}">
                <a16:creationId xmlns:a16="http://schemas.microsoft.com/office/drawing/2014/main" id="{CF412445-5CA5-48BB-ED47-9B9FB8039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1894" y="2144758"/>
            <a:ext cx="746971" cy="995962"/>
          </a:xfrm>
          <a:prstGeom prst="rect">
            <a:avLst/>
          </a:prstGeom>
          <a:effectLst>
            <a:softEdge rad="130323"/>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99888" y="27432"/>
            <a:ext cx="1658112" cy="1438655"/>
          </a:xfrm>
          <a:prstGeom prst="rect">
            <a:avLst/>
          </a:prstGeom>
        </p:spPr>
      </p:pic>
      <p:pic>
        <p:nvPicPr>
          <p:cNvPr id="3" name="object 3"/>
          <p:cNvPicPr/>
          <p:nvPr/>
        </p:nvPicPr>
        <p:blipFill>
          <a:blip r:embed="rId3" cstate="print"/>
          <a:stretch>
            <a:fillRect/>
          </a:stretch>
        </p:blipFill>
        <p:spPr>
          <a:xfrm>
            <a:off x="0" y="8232647"/>
            <a:ext cx="6858000" cy="1670304"/>
          </a:xfrm>
          <a:prstGeom prst="rect">
            <a:avLst/>
          </a:prstGeom>
        </p:spPr>
      </p:pic>
      <p:sp>
        <p:nvSpPr>
          <p:cNvPr id="4" name="object 4"/>
          <p:cNvSpPr txBox="1">
            <a:spLocks noGrp="1"/>
          </p:cNvSpPr>
          <p:nvPr>
            <p:ph type="title"/>
          </p:nvPr>
        </p:nvSpPr>
        <p:spPr>
          <a:xfrm>
            <a:off x="293380" y="197611"/>
            <a:ext cx="2297420" cy="382156"/>
          </a:xfrm>
          <a:prstGeom prst="rect">
            <a:avLst/>
          </a:prstGeom>
        </p:spPr>
        <p:txBody>
          <a:bodyPr vert="horz" wrap="square" lIns="0" tIns="12700" rIns="0" bIns="0" rtlCol="0">
            <a:spAutoFit/>
          </a:bodyPr>
          <a:lstStyle/>
          <a:p>
            <a:pPr marL="12700">
              <a:lnSpc>
                <a:spcPct val="100000"/>
              </a:lnSpc>
              <a:spcBef>
                <a:spcPts val="100"/>
              </a:spcBef>
            </a:pPr>
            <a:r>
              <a:rPr lang="en-GB" spc="-5" dirty="0"/>
              <a:t>Breakfast club </a:t>
            </a:r>
            <a:endParaRPr spc="-5" dirty="0"/>
          </a:p>
        </p:txBody>
      </p:sp>
      <p:sp>
        <p:nvSpPr>
          <p:cNvPr id="5" name="object 5"/>
          <p:cNvSpPr txBox="1"/>
          <p:nvPr/>
        </p:nvSpPr>
        <p:spPr>
          <a:xfrm>
            <a:off x="229880" y="566419"/>
            <a:ext cx="6628120" cy="9787936"/>
          </a:xfrm>
          <a:prstGeom prst="rect">
            <a:avLst/>
          </a:prstGeom>
        </p:spPr>
        <p:txBody>
          <a:bodyPr vert="horz" wrap="square" lIns="0" tIns="10795" rIns="0" bIns="0" rtlCol="0">
            <a:spAutoFit/>
          </a:bodyPr>
          <a:lstStyle/>
          <a:p>
            <a:pPr marL="76200">
              <a:spcBef>
                <a:spcPts val="1250"/>
              </a:spcBef>
            </a:pPr>
            <a:r>
              <a:rPr lang="en-GB" sz="1600" dirty="0">
                <a:solidFill>
                  <a:schemeClr val="tx2"/>
                </a:solidFill>
                <a:latin typeface="Arial" panose="020B0604020202020204" pitchFamily="34" charset="0"/>
                <a:cs typeface="Arial" panose="020B0604020202020204" pitchFamily="34" charset="0"/>
              </a:rPr>
              <a:t>Welsh Government provide a free Breakfast Club service for children in all year groups. Our breakfast club is run out of multiple locations with children in year groups phases to ensure they have the right start to their day. Drop off is 8-8.15am and food is served in school  cafeteria. </a:t>
            </a:r>
          </a:p>
          <a:p>
            <a:pPr marL="76200">
              <a:spcBef>
                <a:spcPts val="1250"/>
              </a:spcBef>
            </a:pPr>
            <a:r>
              <a:rPr lang="en-GB" sz="1600" dirty="0">
                <a:solidFill>
                  <a:schemeClr val="tx2"/>
                </a:solidFill>
                <a:latin typeface="Arial" panose="020B0604020202020204" pitchFamily="34" charset="0"/>
                <a:cs typeface="Arial" panose="020B0604020202020204" pitchFamily="34" charset="0"/>
              </a:rPr>
              <a:t>Breakfast club Lead: Hannah </a:t>
            </a:r>
            <a:r>
              <a:rPr lang="en-GB" sz="1600" dirty="0" err="1">
                <a:solidFill>
                  <a:schemeClr val="tx2"/>
                </a:solidFill>
                <a:latin typeface="Arial" panose="020B0604020202020204" pitchFamily="34" charset="0"/>
                <a:cs typeface="Arial" panose="020B0604020202020204" pitchFamily="34" charset="0"/>
              </a:rPr>
              <a:t>Cogbill</a:t>
            </a:r>
            <a:r>
              <a:rPr lang="en-GB" sz="1600" dirty="0">
                <a:solidFill>
                  <a:schemeClr val="tx2"/>
                </a:solidFill>
                <a:latin typeface="Arial" panose="020B0604020202020204" pitchFamily="34" charset="0"/>
                <a:cs typeface="Arial" panose="020B0604020202020204" pitchFamily="34" charset="0"/>
              </a:rPr>
              <a:t> </a:t>
            </a:r>
          </a:p>
          <a:p>
            <a:pPr marL="76200">
              <a:spcBef>
                <a:spcPts val="1250"/>
              </a:spcBef>
            </a:pPr>
            <a:r>
              <a:rPr lang="en-GB" sz="1600" dirty="0">
                <a:solidFill>
                  <a:schemeClr val="tx2"/>
                </a:solidFill>
                <a:latin typeface="Arial" panose="020B0604020202020204" pitchFamily="34" charset="0"/>
                <a:cs typeface="Arial" panose="020B0604020202020204" pitchFamily="34" charset="0"/>
              </a:rPr>
              <a:t>Breakfast club coordinator: Natasha </a:t>
            </a:r>
            <a:r>
              <a:rPr lang="en-GB" sz="1600" dirty="0" err="1">
                <a:solidFill>
                  <a:schemeClr val="tx2"/>
                </a:solidFill>
                <a:latin typeface="Arial" panose="020B0604020202020204" pitchFamily="34" charset="0"/>
                <a:cs typeface="Arial" panose="020B0604020202020204" pitchFamily="34" charset="0"/>
              </a:rPr>
              <a:t>Cockram</a:t>
            </a:r>
            <a:r>
              <a:rPr lang="en-GB" sz="1600" dirty="0">
                <a:solidFill>
                  <a:schemeClr val="tx2"/>
                </a:solidFill>
                <a:latin typeface="Arial" panose="020B0604020202020204" pitchFamily="34" charset="0"/>
                <a:cs typeface="Arial" panose="020B0604020202020204" pitchFamily="34" charset="0"/>
              </a:rPr>
              <a:t>  </a:t>
            </a:r>
          </a:p>
          <a:p>
            <a:pPr marL="76200">
              <a:spcBef>
                <a:spcPts val="1250"/>
              </a:spcBef>
            </a:pPr>
            <a:r>
              <a:rPr lang="en-GB" sz="1600" dirty="0">
                <a:solidFill>
                  <a:schemeClr val="tx2"/>
                </a:solidFill>
                <a:latin typeface="Arial" panose="020B0604020202020204" pitchFamily="34" charset="0"/>
                <a:cs typeface="Arial" panose="020B0604020202020204" pitchFamily="34" charset="0"/>
              </a:rPr>
              <a:t>If you wish your child to attend Breakfast Club, please contact Hannah </a:t>
            </a:r>
            <a:r>
              <a:rPr lang="en-GB" sz="1600" dirty="0" err="1">
                <a:solidFill>
                  <a:schemeClr val="tx2"/>
                </a:solidFill>
                <a:latin typeface="Arial" panose="020B0604020202020204" pitchFamily="34" charset="0"/>
                <a:cs typeface="Arial" panose="020B0604020202020204" pitchFamily="34" charset="0"/>
              </a:rPr>
              <a:t>Cogbill</a:t>
            </a:r>
            <a:r>
              <a:rPr lang="en-GB" sz="1600" dirty="0">
                <a:solidFill>
                  <a:schemeClr val="tx2"/>
                </a:solidFill>
                <a:latin typeface="Arial" panose="020B0604020202020204" pitchFamily="34" charset="0"/>
                <a:cs typeface="Arial" panose="020B0604020202020204" pitchFamily="34" charset="0"/>
              </a:rPr>
              <a:t> </a:t>
            </a:r>
            <a:r>
              <a:rPr lang="en-GB" sz="1600" dirty="0">
                <a:solidFill>
                  <a:schemeClr val="tx2"/>
                </a:solidFill>
                <a:latin typeface="Arial" panose="020B0604020202020204" pitchFamily="34" charset="0"/>
                <a:cs typeface="Arial" panose="020B0604020202020204" pitchFamily="34" charset="0"/>
                <a:hlinkClick r:id="rId4"/>
              </a:rPr>
              <a:t>CogbillH2@hwbcymru.net</a:t>
            </a:r>
            <a:r>
              <a:rPr lang="en-GB" sz="1600" dirty="0">
                <a:solidFill>
                  <a:schemeClr val="tx2"/>
                </a:solidFill>
                <a:latin typeface="Arial" panose="020B0604020202020204" pitchFamily="34" charset="0"/>
                <a:cs typeface="Arial" panose="020B0604020202020204" pitchFamily="34" charset="0"/>
              </a:rPr>
              <a:t> as a weekly attendance form needs to be completed to ensure the right ratios of staffing. </a:t>
            </a:r>
            <a:endParaRPr lang="en-GB" sz="1600" i="1" dirty="0">
              <a:solidFill>
                <a:schemeClr val="tx2"/>
              </a:solidFill>
              <a:latin typeface="Arial" panose="020B0604020202020204" pitchFamily="34" charset="0"/>
              <a:cs typeface="Arial" panose="020B0604020202020204" pitchFamily="34" charset="0"/>
            </a:endParaRPr>
          </a:p>
          <a:p>
            <a:pPr marL="76200">
              <a:spcBef>
                <a:spcPts val="1250"/>
              </a:spcBef>
            </a:pPr>
            <a:endParaRPr lang="en-GB" sz="1600" i="1" dirty="0">
              <a:solidFill>
                <a:schemeClr val="tx2"/>
              </a:solidFill>
              <a:latin typeface="Arial" panose="020B0604020202020204" pitchFamily="34" charset="0"/>
              <a:cs typeface="Arial" panose="020B0604020202020204" pitchFamily="34" charset="0"/>
            </a:endParaRPr>
          </a:p>
          <a:p>
            <a:r>
              <a:rPr lang="en-GB" sz="1600" dirty="0">
                <a:solidFill>
                  <a:schemeClr val="tx2"/>
                </a:solidFill>
                <a:latin typeface="Arial" panose="020B0604020202020204" pitchFamily="34" charset="0"/>
                <a:cs typeface="Arial" panose="020B0604020202020204" pitchFamily="34" charset="0"/>
              </a:rPr>
              <a:t>We offer a range of after school clubs. Some clubs are age specific and will be limited to maximum numbers for health and safety reasons. </a:t>
            </a:r>
          </a:p>
          <a:p>
            <a:r>
              <a:rPr lang="en-GB" sz="1600" dirty="0">
                <a:solidFill>
                  <a:schemeClr val="tx2"/>
                </a:solidFill>
                <a:latin typeface="Arial" panose="020B0604020202020204" pitchFamily="34" charset="0"/>
                <a:cs typeface="Arial" panose="020B0604020202020204" pitchFamily="34" charset="0"/>
              </a:rPr>
              <a:t>Please note these activities must not be relied upon for childcare as they are run by teaching staff and may be cancelled. </a:t>
            </a:r>
          </a:p>
          <a:p>
            <a:r>
              <a:rPr lang="en-GB" sz="1600" dirty="0">
                <a:solidFill>
                  <a:schemeClr val="tx2"/>
                </a:solidFill>
                <a:latin typeface="Arial" panose="020B0604020202020204" pitchFamily="34" charset="0"/>
                <a:cs typeface="Arial" panose="020B0604020202020204" pitchFamily="34" charset="0"/>
              </a:rPr>
              <a:t>We are however running a pilot paid for childcare club that runs our of our school café. This runs from 3.15-4.30pm Monday- Thursday and supports provision for working parents. Places are limited and places are arranged via the school office. The staff ratios are worked out weekly once parents have booked on using parent pay. A member of SLT is always on the school site until the end of the club. </a:t>
            </a:r>
          </a:p>
          <a:p>
            <a:r>
              <a:rPr lang="en-GB" sz="2400" b="1" u="sng" dirty="0">
                <a:solidFill>
                  <a:srgbClr val="005493"/>
                </a:solidFill>
                <a:uFill>
                  <a:solidFill>
                    <a:srgbClr val="005493"/>
                  </a:solidFill>
                </a:uFill>
                <a:latin typeface="Amatic SC"/>
                <a:cs typeface="Amatic SC"/>
              </a:rPr>
              <a:t>Transition </a:t>
            </a:r>
          </a:p>
          <a:p>
            <a:r>
              <a:rPr lang="en-GB" sz="1600" dirty="0">
                <a:solidFill>
                  <a:schemeClr val="tx2"/>
                </a:solidFill>
                <a:latin typeface="Arial" panose="020B0604020202020204" pitchFamily="34" charset="0"/>
                <a:cs typeface="Arial" panose="020B0604020202020204" pitchFamily="34" charset="0"/>
              </a:rPr>
              <a:t>We have arrangements in place to support the transition of children into our school throughout the year. These arrangements include meeting with a member of the Leadership Team, a visit to the school </a:t>
            </a:r>
          </a:p>
          <a:p>
            <a:r>
              <a:rPr lang="en-GB" sz="1600" dirty="0" err="1">
                <a:solidFill>
                  <a:schemeClr val="tx2"/>
                </a:solidFill>
                <a:latin typeface="Arial" panose="020B0604020202020204" pitchFamily="34" charset="0"/>
                <a:cs typeface="Arial" panose="020B0604020202020204" pitchFamily="34" charset="0"/>
              </a:rPr>
              <a:t>Pencoedtre</a:t>
            </a:r>
            <a:r>
              <a:rPr lang="en-GB" sz="1600" dirty="0">
                <a:solidFill>
                  <a:schemeClr val="tx2"/>
                </a:solidFill>
                <a:latin typeface="Arial" panose="020B0604020202020204" pitchFamily="34" charset="0"/>
                <a:cs typeface="Arial" panose="020B0604020202020204" pitchFamily="34" charset="0"/>
              </a:rPr>
              <a:t> High is our Cluster Secondary School and the majority of children transfer there at the end of Year 6. A great deal of effort is made to ensure a smooth transition between schools. During their final primary year our children take part in a series of transition events to allow them to form relationships with children from the </a:t>
            </a:r>
            <a:r>
              <a:rPr lang="en-GB" sz="1600" dirty="0" err="1">
                <a:solidFill>
                  <a:schemeClr val="tx2"/>
                </a:solidFill>
                <a:latin typeface="Arial" panose="020B0604020202020204" pitchFamily="34" charset="0"/>
                <a:cs typeface="Arial" panose="020B0604020202020204" pitchFamily="34" charset="0"/>
              </a:rPr>
              <a:t>Pencoedtre</a:t>
            </a:r>
            <a:r>
              <a:rPr lang="en-GB" sz="1600" dirty="0">
                <a:solidFill>
                  <a:schemeClr val="tx2"/>
                </a:solidFill>
                <a:latin typeface="Arial" panose="020B0604020202020204" pitchFamily="34" charset="0"/>
                <a:cs typeface="Arial" panose="020B0604020202020204" pitchFamily="34" charset="0"/>
              </a:rPr>
              <a:t> Cluster. The Year 6 children visit </a:t>
            </a:r>
            <a:r>
              <a:rPr lang="en-GB" sz="1600" dirty="0" err="1">
                <a:solidFill>
                  <a:schemeClr val="tx2"/>
                </a:solidFill>
                <a:latin typeface="Arial" panose="020B0604020202020204" pitchFamily="34" charset="0"/>
                <a:cs typeface="Arial" panose="020B0604020202020204" pitchFamily="34" charset="0"/>
              </a:rPr>
              <a:t>Pencoedtre</a:t>
            </a:r>
            <a:r>
              <a:rPr lang="en-GB" sz="1600" dirty="0">
                <a:solidFill>
                  <a:schemeClr val="tx2"/>
                </a:solidFill>
                <a:latin typeface="Arial" panose="020B0604020202020204" pitchFamily="34" charset="0"/>
                <a:cs typeface="Arial" panose="020B0604020202020204" pitchFamily="34" charset="0"/>
              </a:rPr>
              <a:t> High School for both curriculum and social development. When needed, additional transition links are set up for pupils with specific needs. </a:t>
            </a:r>
          </a:p>
          <a:p>
            <a:r>
              <a:rPr lang="en-GB" sz="1600" dirty="0">
                <a:solidFill>
                  <a:schemeClr val="tx2"/>
                </a:solidFill>
                <a:latin typeface="Arial" panose="020B0604020202020204" pitchFamily="34" charset="0"/>
                <a:cs typeface="Arial" panose="020B0604020202020204" pitchFamily="34" charset="0"/>
              </a:rPr>
              <a:t>We also have procedures in place to ensure the smooth transition from year group to year group through moving up days and transition meetings. </a:t>
            </a:r>
          </a:p>
          <a:p>
            <a:endParaRPr sz="2400" dirty="0">
              <a:latin typeface="Amatic SC"/>
              <a:cs typeface="Amatic SC"/>
            </a:endParaRPr>
          </a:p>
        </p:txBody>
      </p:sp>
      <p:sp>
        <p:nvSpPr>
          <p:cNvPr id="8" name="object 4">
            <a:extLst>
              <a:ext uri="{FF2B5EF4-FFF2-40B4-BE49-F238E27FC236}">
                <a16:creationId xmlns:a16="http://schemas.microsoft.com/office/drawing/2014/main" id="{360381FF-8155-F247-A9C0-568437511C02}"/>
              </a:ext>
            </a:extLst>
          </p:cNvPr>
          <p:cNvSpPr txBox="1">
            <a:spLocks/>
          </p:cNvSpPr>
          <p:nvPr/>
        </p:nvSpPr>
        <p:spPr>
          <a:xfrm>
            <a:off x="229880" y="3200400"/>
            <a:ext cx="2297420" cy="382156"/>
          </a:xfrm>
          <a:prstGeom prst="rect">
            <a:avLst/>
          </a:prstGeom>
        </p:spPr>
        <p:txBody>
          <a:bodyPr vert="horz" wrap="square" lIns="0" tIns="12700" rIns="0" bIns="0" rtlCol="0">
            <a:spAutoFit/>
          </a:bodyPr>
          <a:lstStyle>
            <a:lvl1pPr>
              <a:defRPr sz="2400" b="1" i="0" u="sng">
                <a:solidFill>
                  <a:srgbClr val="005493"/>
                </a:solidFill>
                <a:latin typeface="Amatic SC"/>
                <a:ea typeface="+mj-ea"/>
                <a:cs typeface="Amatic SC"/>
              </a:defRPr>
            </a:lvl1pPr>
          </a:lstStyle>
          <a:p>
            <a:pPr marL="12700">
              <a:spcBef>
                <a:spcPts val="100"/>
              </a:spcBef>
            </a:pPr>
            <a:r>
              <a:rPr lang="en-GB" kern="0" spc="-5" dirty="0"/>
              <a:t>After-school clubs </a:t>
            </a:r>
          </a:p>
        </p:txBody>
      </p:sp>
      <p:pic>
        <p:nvPicPr>
          <p:cNvPr id="7" name="Picture 6" descr="A group of people sitting at tables&#10;&#10;Description automatically generated with medium confidence">
            <a:extLst>
              <a:ext uri="{FF2B5EF4-FFF2-40B4-BE49-F238E27FC236}">
                <a16:creationId xmlns:a16="http://schemas.microsoft.com/office/drawing/2014/main" id="{6D38DBB4-DBBB-8D13-4372-B3C645DA30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9888" y="1679174"/>
            <a:ext cx="1093465" cy="820099"/>
          </a:xfrm>
          <a:prstGeom prst="rect">
            <a:avLst/>
          </a:prstGeom>
          <a:ln>
            <a:solidFill>
              <a:schemeClr val="tx1"/>
            </a:solidFill>
          </a:ln>
        </p:spPr>
      </p:pic>
    </p:spTree>
    <p:extLst>
      <p:ext uri="{BB962C8B-B14F-4D97-AF65-F5344CB8AC3E}">
        <p14:creationId xmlns:p14="http://schemas.microsoft.com/office/powerpoint/2010/main" val="2618857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99888" y="27432"/>
            <a:ext cx="1658112" cy="1438655"/>
          </a:xfrm>
          <a:prstGeom prst="rect">
            <a:avLst/>
          </a:prstGeom>
        </p:spPr>
      </p:pic>
      <p:pic>
        <p:nvPicPr>
          <p:cNvPr id="3" name="object 3"/>
          <p:cNvPicPr/>
          <p:nvPr/>
        </p:nvPicPr>
        <p:blipFill>
          <a:blip r:embed="rId3" cstate="print"/>
          <a:stretch>
            <a:fillRect/>
          </a:stretch>
        </p:blipFill>
        <p:spPr>
          <a:xfrm>
            <a:off x="0" y="8232647"/>
            <a:ext cx="6858000" cy="1670304"/>
          </a:xfrm>
          <a:prstGeom prst="rect">
            <a:avLst/>
          </a:prstGeom>
        </p:spPr>
      </p:pic>
      <p:sp>
        <p:nvSpPr>
          <p:cNvPr id="4" name="object 4"/>
          <p:cNvSpPr txBox="1">
            <a:spLocks noGrp="1"/>
          </p:cNvSpPr>
          <p:nvPr>
            <p:ph type="title"/>
          </p:nvPr>
        </p:nvSpPr>
        <p:spPr>
          <a:xfrm>
            <a:off x="293380" y="197611"/>
            <a:ext cx="2297420" cy="751488"/>
          </a:xfrm>
          <a:prstGeom prst="rect">
            <a:avLst/>
          </a:prstGeom>
        </p:spPr>
        <p:txBody>
          <a:bodyPr vert="horz" wrap="square" lIns="0" tIns="12700" rIns="0" bIns="0" rtlCol="0">
            <a:spAutoFit/>
          </a:bodyPr>
          <a:lstStyle/>
          <a:p>
            <a:pPr marL="12700">
              <a:lnSpc>
                <a:spcPct val="100000"/>
              </a:lnSpc>
              <a:spcBef>
                <a:spcPts val="100"/>
              </a:spcBef>
            </a:pPr>
            <a:r>
              <a:rPr lang="en-GB" spc="-5" dirty="0"/>
              <a:t>School Communication </a:t>
            </a:r>
            <a:br>
              <a:rPr lang="en-GB" spc="-5" dirty="0"/>
            </a:br>
            <a:r>
              <a:rPr lang="en-GB" spc="-5" dirty="0"/>
              <a:t> </a:t>
            </a:r>
            <a:endParaRPr spc="-5" dirty="0"/>
          </a:p>
        </p:txBody>
      </p:sp>
      <p:sp>
        <p:nvSpPr>
          <p:cNvPr id="5" name="object 5"/>
          <p:cNvSpPr txBox="1"/>
          <p:nvPr/>
        </p:nvSpPr>
        <p:spPr>
          <a:xfrm>
            <a:off x="293380" y="685800"/>
            <a:ext cx="5842000" cy="14163493"/>
          </a:xfrm>
          <a:prstGeom prst="rect">
            <a:avLst/>
          </a:prstGeom>
        </p:spPr>
        <p:txBody>
          <a:bodyPr vert="horz" wrap="square" lIns="0" tIns="10795" rIns="0" bIns="0" rtlCol="0">
            <a:spAutoFit/>
          </a:bodyPr>
          <a:lstStyle/>
          <a:p>
            <a:pPr fontAlgn="base"/>
            <a:r>
              <a:rPr lang="en-GB" sz="1600" dirty="0">
                <a:solidFill>
                  <a:schemeClr val="tx2"/>
                </a:solidFill>
                <a:latin typeface="Arial" panose="020B0604020202020204" pitchFamily="34" charset="0"/>
                <a:cs typeface="Arial" panose="020B0604020202020204" pitchFamily="34" charset="0"/>
              </a:rPr>
              <a:t>In order to pay for school lunches, uniform and any trips you will need to have a ParentPay account. This can be set up by contacting the school office. </a:t>
            </a:r>
          </a:p>
          <a:p>
            <a:pPr fontAlgn="base"/>
            <a:r>
              <a:rPr lang="en-GB" sz="1600" dirty="0">
                <a:solidFill>
                  <a:schemeClr val="tx2"/>
                </a:solidFill>
                <a:latin typeface="Arial" panose="020B0604020202020204" pitchFamily="34" charset="0"/>
                <a:cs typeface="Arial" panose="020B0604020202020204" pitchFamily="34" charset="0"/>
              </a:rPr>
              <a:t>Lots of our school information can be found on our school </a:t>
            </a:r>
            <a:r>
              <a:rPr lang="en-GB" sz="1600" b="1" dirty="0">
                <a:solidFill>
                  <a:schemeClr val="tx2"/>
                </a:solidFill>
                <a:latin typeface="Arial" panose="020B0604020202020204" pitchFamily="34" charset="0"/>
                <a:cs typeface="Arial" panose="020B0604020202020204" pitchFamily="34" charset="0"/>
              </a:rPr>
              <a:t>website</a:t>
            </a:r>
            <a:r>
              <a:rPr lang="en-GB" sz="1600" dirty="0">
                <a:solidFill>
                  <a:schemeClr val="tx2"/>
                </a:solidFill>
                <a:latin typeface="Arial" panose="020B0604020202020204" pitchFamily="34" charset="0"/>
                <a:cs typeface="Arial" panose="020B0604020202020204" pitchFamily="34" charset="0"/>
              </a:rPr>
              <a:t>: </a:t>
            </a:r>
            <a:r>
              <a:rPr lang="en-GB" sz="1600" dirty="0">
                <a:solidFill>
                  <a:schemeClr val="tx2"/>
                </a:solidFill>
                <a:latin typeface="Arial" panose="020B0604020202020204" pitchFamily="34" charset="0"/>
                <a:cs typeface="Arial" panose="020B0604020202020204" pitchFamily="34" charset="0"/>
                <a:hlinkClick r:id="rId4"/>
              </a:rPr>
              <a:t>https://www.cadoxtonprimaryschool.com</a:t>
            </a:r>
            <a:endParaRPr lang="en-GB" sz="1600" dirty="0">
              <a:solidFill>
                <a:schemeClr val="tx2"/>
              </a:solidFill>
              <a:latin typeface="Arial" panose="020B0604020202020204" pitchFamily="34" charset="0"/>
              <a:cs typeface="Arial" panose="020B0604020202020204" pitchFamily="34" charset="0"/>
            </a:endParaRPr>
          </a:p>
          <a:p>
            <a:pPr fontAlgn="base"/>
            <a:endParaRPr lang="en-GB" sz="1600" dirty="0">
              <a:solidFill>
                <a:schemeClr val="tx2"/>
              </a:solidFill>
              <a:latin typeface="Arial" panose="020B0604020202020204" pitchFamily="34" charset="0"/>
              <a:cs typeface="Arial" panose="020B0604020202020204" pitchFamily="34" charset="0"/>
            </a:endParaRPr>
          </a:p>
          <a:p>
            <a:pPr fontAlgn="base"/>
            <a:endParaRPr lang="en-GB" sz="1600" dirty="0">
              <a:solidFill>
                <a:schemeClr val="tx2"/>
              </a:solidFill>
              <a:latin typeface="Arial" panose="020B0604020202020204" pitchFamily="34" charset="0"/>
              <a:cs typeface="Arial" panose="020B0604020202020204" pitchFamily="34" charset="0"/>
            </a:endParaRPr>
          </a:p>
          <a:p>
            <a:pPr fontAlgn="base"/>
            <a:endParaRPr lang="en-GB" sz="1600" dirty="0">
              <a:solidFill>
                <a:schemeClr val="tx2"/>
              </a:solidFill>
              <a:latin typeface="Arial" panose="020B0604020202020204" pitchFamily="34" charset="0"/>
              <a:cs typeface="Arial" panose="020B0604020202020204" pitchFamily="34" charset="0"/>
            </a:endParaRPr>
          </a:p>
          <a:p>
            <a:pPr fontAlgn="base"/>
            <a:endParaRPr lang="en-GB" sz="1600" dirty="0">
              <a:solidFill>
                <a:schemeClr val="tx2"/>
              </a:solidFill>
              <a:latin typeface="Arial" panose="020B0604020202020204" pitchFamily="34" charset="0"/>
              <a:cs typeface="Arial" panose="020B0604020202020204" pitchFamily="34" charset="0"/>
            </a:endParaRPr>
          </a:p>
          <a:p>
            <a:pPr fontAlgn="base"/>
            <a:endParaRPr lang="en-GB" sz="1600" dirty="0">
              <a:solidFill>
                <a:schemeClr val="tx2"/>
              </a:solidFill>
              <a:latin typeface="Arial" panose="020B0604020202020204" pitchFamily="34" charset="0"/>
              <a:cs typeface="Arial" panose="020B0604020202020204" pitchFamily="34" charset="0"/>
            </a:endParaRPr>
          </a:p>
          <a:p>
            <a:pPr fontAlgn="base"/>
            <a:endParaRPr lang="en-GB" sz="1600" dirty="0">
              <a:solidFill>
                <a:schemeClr val="tx2"/>
              </a:solidFill>
              <a:latin typeface="Arial" panose="020B0604020202020204" pitchFamily="34" charset="0"/>
              <a:cs typeface="Arial" panose="020B0604020202020204" pitchFamily="34" charset="0"/>
            </a:endParaRPr>
          </a:p>
          <a:p>
            <a:pPr fontAlgn="base"/>
            <a:endParaRPr lang="en-GB" sz="1600" dirty="0">
              <a:solidFill>
                <a:schemeClr val="tx2"/>
              </a:solidFill>
              <a:latin typeface="Arial" panose="020B0604020202020204" pitchFamily="34" charset="0"/>
              <a:cs typeface="Arial" panose="020B0604020202020204" pitchFamily="34" charset="0"/>
            </a:endParaRPr>
          </a:p>
          <a:p>
            <a:pPr fontAlgn="base"/>
            <a:endParaRPr lang="en-GB" sz="1600" dirty="0">
              <a:solidFill>
                <a:schemeClr val="tx2"/>
              </a:solidFill>
              <a:latin typeface="Arial" panose="020B0604020202020204" pitchFamily="34" charset="0"/>
              <a:cs typeface="Arial" panose="020B0604020202020204" pitchFamily="34" charset="0"/>
            </a:endParaRPr>
          </a:p>
          <a:p>
            <a:pPr fontAlgn="base"/>
            <a:endParaRPr lang="en-GB" sz="1600" dirty="0">
              <a:solidFill>
                <a:schemeClr val="tx2"/>
              </a:solidFill>
              <a:latin typeface="Arial" panose="020B0604020202020204" pitchFamily="34" charset="0"/>
              <a:cs typeface="Arial" panose="020B0604020202020204" pitchFamily="34" charset="0"/>
            </a:endParaRPr>
          </a:p>
          <a:p>
            <a:pPr fontAlgn="base"/>
            <a:endParaRPr lang="en-GB" sz="1600" dirty="0">
              <a:solidFill>
                <a:schemeClr val="tx2"/>
              </a:solidFill>
              <a:latin typeface="Arial" panose="020B0604020202020204" pitchFamily="34" charset="0"/>
              <a:cs typeface="Arial" panose="020B0604020202020204" pitchFamily="34" charset="0"/>
            </a:endParaRPr>
          </a:p>
          <a:p>
            <a:pPr fontAlgn="base"/>
            <a:endParaRPr lang="en-GB" sz="1600" dirty="0">
              <a:solidFill>
                <a:schemeClr val="tx2"/>
              </a:solidFill>
              <a:latin typeface="Arial" panose="020B0604020202020204" pitchFamily="34" charset="0"/>
              <a:cs typeface="Arial" panose="020B0604020202020204" pitchFamily="34" charset="0"/>
            </a:endParaRPr>
          </a:p>
          <a:p>
            <a:pPr fontAlgn="base"/>
            <a:endParaRPr lang="en-GB" sz="1600" dirty="0">
              <a:solidFill>
                <a:schemeClr val="tx2"/>
              </a:solidFill>
              <a:latin typeface="Arial" panose="020B0604020202020204" pitchFamily="34" charset="0"/>
              <a:cs typeface="Arial" panose="020B0604020202020204" pitchFamily="34" charset="0"/>
            </a:endParaRPr>
          </a:p>
          <a:p>
            <a:pPr fontAlgn="base"/>
            <a:r>
              <a:rPr lang="en-GB" sz="1600" dirty="0">
                <a:solidFill>
                  <a:schemeClr val="tx2"/>
                </a:solidFill>
                <a:latin typeface="Arial" panose="020B0604020202020204" pitchFamily="34" charset="0"/>
                <a:cs typeface="Arial" panose="020B0604020202020204" pitchFamily="34" charset="0"/>
              </a:rPr>
              <a:t>We have a weekly </a:t>
            </a:r>
            <a:r>
              <a:rPr lang="en-GB" sz="1600" b="1" dirty="0">
                <a:solidFill>
                  <a:schemeClr val="tx2"/>
                </a:solidFill>
                <a:latin typeface="Arial" panose="020B0604020202020204" pitchFamily="34" charset="0"/>
                <a:cs typeface="Arial" panose="020B0604020202020204" pitchFamily="34" charset="0"/>
              </a:rPr>
              <a:t>newsletter </a:t>
            </a:r>
            <a:r>
              <a:rPr lang="en-GB" sz="1600" dirty="0">
                <a:solidFill>
                  <a:schemeClr val="tx2"/>
                </a:solidFill>
                <a:latin typeface="Arial" panose="020B0604020202020204" pitchFamily="34" charset="0"/>
                <a:cs typeface="Arial" panose="020B0604020202020204" pitchFamily="34" charset="0"/>
              </a:rPr>
              <a:t>that goes out </a:t>
            </a:r>
          </a:p>
          <a:p>
            <a:pPr fontAlgn="base"/>
            <a:r>
              <a:rPr lang="en-GB" sz="1600" dirty="0">
                <a:solidFill>
                  <a:schemeClr val="tx2"/>
                </a:solidFill>
                <a:latin typeface="Arial" panose="020B0604020202020204" pitchFamily="34" charset="0"/>
                <a:cs typeface="Arial" panose="020B0604020202020204" pitchFamily="34" charset="0"/>
              </a:rPr>
              <a:t>every Friday and this includes whole school</a:t>
            </a:r>
          </a:p>
          <a:p>
            <a:pPr fontAlgn="base"/>
            <a:r>
              <a:rPr lang="en-GB" sz="1600" dirty="0">
                <a:solidFill>
                  <a:schemeClr val="tx2"/>
                </a:solidFill>
                <a:latin typeface="Arial" panose="020B0604020202020204" pitchFamily="34" charset="0"/>
                <a:cs typeface="Arial" panose="020B0604020202020204" pitchFamily="34" charset="0"/>
              </a:rPr>
              <a:t> information and highlights of what has been </a:t>
            </a:r>
          </a:p>
          <a:p>
            <a:pPr fontAlgn="base"/>
            <a:r>
              <a:rPr lang="en-GB" sz="1600" dirty="0">
                <a:solidFill>
                  <a:schemeClr val="tx2"/>
                </a:solidFill>
                <a:latin typeface="Arial" panose="020B0604020202020204" pitchFamily="34" charset="0"/>
                <a:cs typeface="Arial" panose="020B0604020202020204" pitchFamily="34" charset="0"/>
              </a:rPr>
              <a:t>going on. This is available via seesaw, the </a:t>
            </a:r>
          </a:p>
          <a:p>
            <a:pPr fontAlgn="base"/>
            <a:r>
              <a:rPr lang="en-GB" sz="1600" dirty="0">
                <a:solidFill>
                  <a:schemeClr val="tx2"/>
                </a:solidFill>
                <a:latin typeface="Arial" panose="020B0604020202020204" pitchFamily="34" charset="0"/>
                <a:cs typeface="Arial" panose="020B0604020202020204" pitchFamily="34" charset="0"/>
              </a:rPr>
              <a:t>website and our school twitter account. </a:t>
            </a:r>
          </a:p>
          <a:p>
            <a:pPr fontAlgn="base"/>
            <a:r>
              <a:rPr lang="en-GB" sz="1600" dirty="0">
                <a:solidFill>
                  <a:schemeClr val="tx2"/>
                </a:solidFill>
                <a:latin typeface="Arial" panose="020B0604020202020204" pitchFamily="34" charset="0"/>
                <a:cs typeface="Arial" panose="020B0604020202020204" pitchFamily="34" charset="0"/>
              </a:rPr>
              <a:t>                  The school has a </a:t>
            </a:r>
            <a:r>
              <a:rPr lang="en-GB" sz="1600" b="1" dirty="0">
                <a:solidFill>
                  <a:schemeClr val="tx2"/>
                </a:solidFill>
                <a:latin typeface="Arial" panose="020B0604020202020204" pitchFamily="34" charset="0"/>
                <a:cs typeface="Arial" panose="020B0604020202020204" pitchFamily="34" charset="0"/>
              </a:rPr>
              <a:t>Twitter, Facebook </a:t>
            </a:r>
          </a:p>
          <a:p>
            <a:pPr fontAlgn="base"/>
            <a:r>
              <a:rPr lang="en-GB" sz="1600" dirty="0">
                <a:solidFill>
                  <a:schemeClr val="tx2"/>
                </a:solidFill>
                <a:latin typeface="Arial" panose="020B0604020202020204" pitchFamily="34" charset="0"/>
                <a:cs typeface="Arial" panose="020B0604020202020204" pitchFamily="34" charset="0"/>
              </a:rPr>
              <a:t>                  and </a:t>
            </a:r>
            <a:r>
              <a:rPr lang="en-GB" sz="1600" b="1" dirty="0">
                <a:solidFill>
                  <a:schemeClr val="tx2"/>
                </a:solidFill>
                <a:latin typeface="Arial" panose="020B0604020202020204" pitchFamily="34" charset="0"/>
                <a:cs typeface="Arial" panose="020B0604020202020204" pitchFamily="34" charset="0"/>
              </a:rPr>
              <a:t>Instagram </a:t>
            </a:r>
            <a:r>
              <a:rPr lang="en-GB" sz="1600" dirty="0">
                <a:solidFill>
                  <a:schemeClr val="tx2"/>
                </a:solidFill>
                <a:latin typeface="Arial" panose="020B0604020202020204" pitchFamily="34" charset="0"/>
                <a:cs typeface="Arial" panose="020B0604020202020204" pitchFamily="34" charset="0"/>
              </a:rPr>
              <a:t>account. They are </a:t>
            </a:r>
          </a:p>
          <a:p>
            <a:pPr fontAlgn="base"/>
            <a:r>
              <a:rPr lang="en-GB" sz="1600" dirty="0">
                <a:solidFill>
                  <a:schemeClr val="tx2"/>
                </a:solidFill>
                <a:latin typeface="Arial" panose="020B0604020202020204" pitchFamily="34" charset="0"/>
                <a:cs typeface="Arial" panose="020B0604020202020204" pitchFamily="34" charset="0"/>
              </a:rPr>
              <a:t>                  used to share school Information, </a:t>
            </a:r>
          </a:p>
          <a:p>
            <a:pPr fontAlgn="base"/>
            <a:r>
              <a:rPr lang="en-GB" sz="1600" dirty="0">
                <a:solidFill>
                  <a:schemeClr val="tx2"/>
                </a:solidFill>
                <a:latin typeface="Arial" panose="020B0604020202020204" pitchFamily="34" charset="0"/>
                <a:cs typeface="Arial" panose="020B0604020202020204" pitchFamily="34" charset="0"/>
              </a:rPr>
              <a:t>                  celebrate our success and </a:t>
            </a:r>
          </a:p>
          <a:p>
            <a:pPr fontAlgn="base"/>
            <a:r>
              <a:rPr lang="en-GB" sz="1600" dirty="0">
                <a:solidFill>
                  <a:schemeClr val="tx2"/>
                </a:solidFill>
                <a:latin typeface="Arial" panose="020B0604020202020204" pitchFamily="34" charset="0"/>
                <a:cs typeface="Arial" panose="020B0604020202020204" pitchFamily="34" charset="0"/>
              </a:rPr>
              <a:t>                  promote upcoming events. </a:t>
            </a:r>
          </a:p>
          <a:p>
            <a:pPr fontAlgn="base"/>
            <a:endParaRPr lang="en-GB" sz="1600" dirty="0">
              <a:solidFill>
                <a:schemeClr val="tx2"/>
              </a:solidFill>
              <a:latin typeface="Arial" panose="020B0604020202020204" pitchFamily="34" charset="0"/>
              <a:cs typeface="Arial" panose="020B0604020202020204" pitchFamily="34" charset="0"/>
            </a:endParaRPr>
          </a:p>
          <a:p>
            <a:pPr fontAlgn="base"/>
            <a:r>
              <a:rPr lang="en-GB" sz="1600" dirty="0">
                <a:solidFill>
                  <a:schemeClr val="tx2"/>
                </a:solidFill>
                <a:latin typeface="Arial" panose="020B0604020202020204" pitchFamily="34" charset="0"/>
                <a:cs typeface="Arial" panose="020B0604020202020204" pitchFamily="34" charset="0"/>
              </a:rPr>
              <a:t>                  </a:t>
            </a:r>
            <a:r>
              <a:rPr lang="en-GB" sz="1600" b="1" dirty="0">
                <a:solidFill>
                  <a:schemeClr val="tx2"/>
                </a:solidFill>
                <a:latin typeface="Arial" panose="020B0604020202020204" pitchFamily="34" charset="0"/>
                <a:cs typeface="Arial" panose="020B0604020202020204" pitchFamily="34" charset="0"/>
              </a:rPr>
              <a:t>Seesaw</a:t>
            </a:r>
            <a:r>
              <a:rPr lang="en-GB" sz="1600" dirty="0">
                <a:solidFill>
                  <a:schemeClr val="tx2"/>
                </a:solidFill>
                <a:latin typeface="Arial" panose="020B0604020202020204" pitchFamily="34" charset="0"/>
                <a:cs typeface="Arial" panose="020B0604020202020204" pitchFamily="34" charset="0"/>
              </a:rPr>
              <a:t> is an app that we use that</a:t>
            </a:r>
          </a:p>
          <a:p>
            <a:pPr fontAlgn="base"/>
            <a:r>
              <a:rPr lang="en-GB" sz="1600" dirty="0">
                <a:solidFill>
                  <a:schemeClr val="tx2"/>
                </a:solidFill>
                <a:latin typeface="Arial" panose="020B0604020202020204" pitchFamily="34" charset="0"/>
                <a:cs typeface="Arial" panose="020B0604020202020204" pitchFamily="34" charset="0"/>
              </a:rPr>
              <a:t>                  will share information that is specific </a:t>
            </a:r>
          </a:p>
          <a:p>
            <a:pPr fontAlgn="base"/>
            <a:r>
              <a:rPr lang="en-GB" sz="1600" dirty="0">
                <a:solidFill>
                  <a:schemeClr val="tx2"/>
                </a:solidFill>
                <a:latin typeface="Arial" panose="020B0604020202020204" pitchFamily="34" charset="0"/>
                <a:cs typeface="Arial" panose="020B0604020202020204" pitchFamily="34" charset="0"/>
              </a:rPr>
              <a:t>                  to your child and their class. You </a:t>
            </a:r>
          </a:p>
          <a:p>
            <a:pPr fontAlgn="base"/>
            <a:r>
              <a:rPr lang="en-GB" sz="1600" dirty="0">
                <a:solidFill>
                  <a:schemeClr val="tx2"/>
                </a:solidFill>
                <a:latin typeface="Arial" panose="020B0604020202020204" pitchFamily="34" charset="0"/>
                <a:cs typeface="Arial" panose="020B0604020202020204" pitchFamily="34" charset="0"/>
              </a:rPr>
              <a:t>                  will be able to share their digital </a:t>
            </a:r>
          </a:p>
          <a:p>
            <a:pPr fontAlgn="base"/>
            <a:r>
              <a:rPr lang="en-GB" sz="1600" dirty="0">
                <a:solidFill>
                  <a:schemeClr val="tx2"/>
                </a:solidFill>
                <a:latin typeface="Arial" panose="020B0604020202020204" pitchFamily="34" charset="0"/>
                <a:cs typeface="Arial" panose="020B0604020202020204" pitchFamily="34" charset="0"/>
              </a:rPr>
              <a:t>                  learning journey but kept up to date </a:t>
            </a:r>
          </a:p>
          <a:p>
            <a:pPr fontAlgn="base"/>
            <a:r>
              <a:rPr lang="en-GB" sz="1600" dirty="0">
                <a:solidFill>
                  <a:schemeClr val="tx2"/>
                </a:solidFill>
                <a:latin typeface="Arial" panose="020B0604020202020204" pitchFamily="34" charset="0"/>
                <a:cs typeface="Arial" panose="020B0604020202020204" pitchFamily="34" charset="0"/>
              </a:rPr>
              <a:t>                  with everything that is happening. </a:t>
            </a:r>
          </a:p>
          <a:p>
            <a:pPr fontAlgn="base"/>
            <a:endParaRPr lang="en-GB" sz="1600" dirty="0">
              <a:solidFill>
                <a:schemeClr val="tx2"/>
              </a:solidFill>
              <a:latin typeface="Arial" panose="020B0604020202020204" pitchFamily="34" charset="0"/>
              <a:cs typeface="Arial" panose="020B0604020202020204" pitchFamily="34" charset="0"/>
            </a:endParaRPr>
          </a:p>
          <a:p>
            <a:pPr fontAlgn="base"/>
            <a:endParaRPr lang="en-GB" sz="1600" dirty="0">
              <a:solidFill>
                <a:schemeClr val="tx2"/>
              </a:solidFill>
              <a:latin typeface="Arial" panose="020B0604020202020204" pitchFamily="34" charset="0"/>
              <a:cs typeface="Arial" panose="020B0604020202020204" pitchFamily="34" charset="0"/>
            </a:endParaRPr>
          </a:p>
          <a:p>
            <a:pPr fontAlgn="base"/>
            <a:endParaRPr lang="en-GB" sz="1600" dirty="0">
              <a:solidFill>
                <a:schemeClr val="tx2"/>
              </a:solidFill>
              <a:latin typeface="Arial" panose="020B0604020202020204" pitchFamily="34" charset="0"/>
              <a:cs typeface="Arial" panose="020B0604020202020204" pitchFamily="34" charset="0"/>
            </a:endParaRPr>
          </a:p>
          <a:p>
            <a:pPr fontAlgn="base"/>
            <a:endParaRPr lang="en-GB" sz="1600" dirty="0">
              <a:solidFill>
                <a:schemeClr val="tx2"/>
              </a:solidFill>
              <a:latin typeface="Arial" panose="020B0604020202020204" pitchFamily="34" charset="0"/>
              <a:cs typeface="Arial" panose="020B0604020202020204" pitchFamily="34" charset="0"/>
            </a:endParaRPr>
          </a:p>
          <a:p>
            <a:pPr fontAlgn="base"/>
            <a:endParaRPr lang="en-GB" sz="1600" dirty="0">
              <a:solidFill>
                <a:schemeClr val="tx2"/>
              </a:solidFill>
              <a:latin typeface="Arial" panose="020B0604020202020204" pitchFamily="34" charset="0"/>
              <a:cs typeface="Arial" panose="020B0604020202020204" pitchFamily="34" charset="0"/>
            </a:endParaRPr>
          </a:p>
          <a:p>
            <a:pPr fontAlgn="base"/>
            <a:endParaRPr lang="en-GB" sz="1600" dirty="0">
              <a:solidFill>
                <a:schemeClr val="tx2"/>
              </a:solidFill>
              <a:latin typeface="Arial" panose="020B0604020202020204" pitchFamily="34" charset="0"/>
              <a:cs typeface="Arial" panose="020B0604020202020204" pitchFamily="34" charset="0"/>
            </a:endParaRPr>
          </a:p>
          <a:p>
            <a:pPr fontAlgn="base"/>
            <a:endParaRPr lang="en-GB" sz="1600" dirty="0">
              <a:solidFill>
                <a:schemeClr val="tx2"/>
              </a:solidFill>
              <a:latin typeface="Arial" panose="020B0604020202020204" pitchFamily="34" charset="0"/>
              <a:cs typeface="Arial" panose="020B0604020202020204" pitchFamily="34" charset="0"/>
            </a:endParaRPr>
          </a:p>
          <a:p>
            <a:pPr fontAlgn="base"/>
            <a:endParaRPr lang="en-GB" sz="1600" dirty="0">
              <a:solidFill>
                <a:schemeClr val="tx2"/>
              </a:solidFill>
              <a:latin typeface="Arial" panose="020B0604020202020204" pitchFamily="34" charset="0"/>
              <a:cs typeface="Arial" panose="020B0604020202020204" pitchFamily="34" charset="0"/>
            </a:endParaRPr>
          </a:p>
          <a:p>
            <a:pPr marL="76200">
              <a:spcBef>
                <a:spcPts val="1250"/>
              </a:spcBef>
            </a:pPr>
            <a:endParaRPr lang="en-GB" sz="1600" i="1" dirty="0">
              <a:solidFill>
                <a:schemeClr val="tx2"/>
              </a:solidFill>
              <a:latin typeface="Arial" panose="020B0604020202020204" pitchFamily="34" charset="0"/>
              <a:cs typeface="Arial" panose="020B0604020202020204" pitchFamily="34" charset="0"/>
            </a:endParaRPr>
          </a:p>
          <a:p>
            <a:pPr marL="76200">
              <a:spcBef>
                <a:spcPts val="1250"/>
              </a:spcBef>
            </a:pPr>
            <a:endParaRPr lang="en-GB" i="1" dirty="0">
              <a:solidFill>
                <a:schemeClr val="tx2"/>
              </a:solidFill>
              <a:latin typeface="Arial" panose="020B0604020202020204" pitchFamily="34" charset="0"/>
              <a:cs typeface="Arial" panose="020B0604020202020204" pitchFamily="34" charset="0"/>
            </a:endParaRPr>
          </a:p>
          <a:p>
            <a:endParaRPr lang="en-GB" sz="1600" b="1" u="sng" dirty="0">
              <a:solidFill>
                <a:schemeClr val="tx2"/>
              </a:solidFill>
              <a:uFill>
                <a:solidFill>
                  <a:srgbClr val="005493"/>
                </a:solidFill>
              </a:uFill>
              <a:latin typeface="Arial" panose="020B0604020202020204" pitchFamily="34" charset="0"/>
              <a:cs typeface="Arial" panose="020B0604020202020204" pitchFamily="34" charset="0"/>
            </a:endParaRPr>
          </a:p>
          <a:p>
            <a:endParaRPr lang="en-GB" sz="1600" b="1" u="sng" dirty="0">
              <a:solidFill>
                <a:schemeClr val="tx2"/>
              </a:solidFill>
              <a:uFill>
                <a:solidFill>
                  <a:srgbClr val="005493"/>
                </a:solidFill>
              </a:uFill>
              <a:latin typeface="Arial" panose="020B0604020202020204" pitchFamily="34" charset="0"/>
              <a:cs typeface="Arial" panose="020B0604020202020204" pitchFamily="34" charset="0"/>
            </a:endParaRPr>
          </a:p>
          <a:p>
            <a:endParaRPr lang="en-GB" sz="1600" b="1" u="sng" dirty="0">
              <a:solidFill>
                <a:schemeClr val="tx2"/>
              </a:solidFill>
              <a:uFill>
                <a:solidFill>
                  <a:srgbClr val="005493"/>
                </a:solidFill>
              </a:uFill>
              <a:latin typeface="Arial" panose="020B0604020202020204" pitchFamily="34" charset="0"/>
              <a:cs typeface="Arial" panose="020B0604020202020204" pitchFamily="34" charset="0"/>
            </a:endParaRPr>
          </a:p>
          <a:p>
            <a:endParaRPr lang="en-GB" sz="1600" b="1" u="sng" dirty="0">
              <a:solidFill>
                <a:schemeClr val="tx2"/>
              </a:solidFill>
              <a:uFill>
                <a:solidFill>
                  <a:srgbClr val="005493"/>
                </a:solidFill>
              </a:uFill>
              <a:latin typeface="Arial" panose="020B0604020202020204" pitchFamily="34" charset="0"/>
              <a:cs typeface="Arial" panose="020B0604020202020204" pitchFamily="34" charset="0"/>
            </a:endParaRPr>
          </a:p>
          <a:p>
            <a:endParaRPr lang="en-GB" sz="1600" b="1" u="sng" dirty="0">
              <a:solidFill>
                <a:schemeClr val="tx2"/>
              </a:solidFill>
              <a:uFill>
                <a:solidFill>
                  <a:srgbClr val="005493"/>
                </a:solidFill>
              </a:uFill>
              <a:latin typeface="Arial" panose="020B0604020202020204" pitchFamily="34" charset="0"/>
              <a:cs typeface="Arial" panose="020B0604020202020204" pitchFamily="34" charset="0"/>
            </a:endParaRPr>
          </a:p>
          <a:p>
            <a:endParaRPr lang="en-GB" sz="1600" b="1" u="sng" dirty="0">
              <a:solidFill>
                <a:schemeClr val="tx2"/>
              </a:solidFill>
              <a:uFill>
                <a:solidFill>
                  <a:srgbClr val="005493"/>
                </a:solidFill>
              </a:uFill>
              <a:latin typeface="Arial" panose="020B0604020202020204" pitchFamily="34" charset="0"/>
              <a:cs typeface="Arial" panose="020B0604020202020204" pitchFamily="34" charset="0"/>
            </a:endParaRPr>
          </a:p>
          <a:p>
            <a:endParaRPr lang="en-GB" sz="1600" b="1" u="sng" dirty="0">
              <a:solidFill>
                <a:schemeClr val="tx2"/>
              </a:solidFill>
              <a:uFill>
                <a:solidFill>
                  <a:srgbClr val="005493"/>
                </a:solidFill>
              </a:uFill>
              <a:latin typeface="Arial" panose="020B0604020202020204" pitchFamily="34" charset="0"/>
              <a:cs typeface="Arial" panose="020B0604020202020204" pitchFamily="34" charset="0"/>
            </a:endParaRPr>
          </a:p>
          <a:p>
            <a:endParaRPr lang="en-GB" sz="1600" b="1" u="sng" dirty="0">
              <a:solidFill>
                <a:schemeClr val="tx2"/>
              </a:solidFill>
              <a:uFill>
                <a:solidFill>
                  <a:srgbClr val="005493"/>
                </a:solidFill>
              </a:uFill>
              <a:latin typeface="Arial" panose="020B0604020202020204" pitchFamily="34" charset="0"/>
              <a:cs typeface="Arial" panose="020B0604020202020204" pitchFamily="34" charset="0"/>
            </a:endParaRPr>
          </a:p>
          <a:p>
            <a:endParaRPr lang="en-GB" sz="1600" b="1" u="sng" dirty="0">
              <a:solidFill>
                <a:schemeClr val="tx2"/>
              </a:solidFill>
              <a:uFill>
                <a:solidFill>
                  <a:srgbClr val="005493"/>
                </a:solidFill>
              </a:uFill>
              <a:latin typeface="Arial" panose="020B0604020202020204" pitchFamily="34" charset="0"/>
              <a:cs typeface="Arial" panose="020B0604020202020204" pitchFamily="34" charset="0"/>
            </a:endParaRPr>
          </a:p>
          <a:p>
            <a:r>
              <a:rPr lang="en-GB" sz="2400" b="1" u="sng" dirty="0">
                <a:solidFill>
                  <a:srgbClr val="005493"/>
                </a:solidFill>
                <a:uFill>
                  <a:solidFill>
                    <a:srgbClr val="005493"/>
                  </a:solidFill>
                </a:uFill>
                <a:latin typeface="Amatic SC"/>
                <a:cs typeface="Amatic SC"/>
              </a:rPr>
              <a:t>Transition </a:t>
            </a:r>
          </a:p>
          <a:p>
            <a:endParaRPr sz="2400" dirty="0">
              <a:latin typeface="Amatic SC"/>
              <a:cs typeface="Amatic SC"/>
            </a:endParaRPr>
          </a:p>
        </p:txBody>
      </p:sp>
      <p:pic>
        <p:nvPicPr>
          <p:cNvPr id="11" name="Picture 10" descr="A group of children posing for a photo&#10;&#10;Description automatically generated with low confidence">
            <a:extLst>
              <a:ext uri="{FF2B5EF4-FFF2-40B4-BE49-F238E27FC236}">
                <a16:creationId xmlns:a16="http://schemas.microsoft.com/office/drawing/2014/main" id="{3EF9EE14-4205-044B-A332-378F96DD46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011" y="2097138"/>
            <a:ext cx="5606369" cy="2639525"/>
          </a:xfrm>
          <a:prstGeom prst="rect">
            <a:avLst/>
          </a:prstGeom>
          <a:ln>
            <a:solidFill>
              <a:schemeClr val="accent1"/>
            </a:solidFill>
          </a:ln>
        </p:spPr>
      </p:pic>
      <p:pic>
        <p:nvPicPr>
          <p:cNvPr id="13" name="Picture 12" descr="Graphical user interface, text, application, Word&#10;&#10;Description automatically generated">
            <a:extLst>
              <a:ext uri="{FF2B5EF4-FFF2-40B4-BE49-F238E27FC236}">
                <a16:creationId xmlns:a16="http://schemas.microsoft.com/office/drawing/2014/main" id="{C7CD939C-2F93-BD4B-8F7C-265C8F37EF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3829" y="4915832"/>
            <a:ext cx="1985246" cy="2639525"/>
          </a:xfrm>
          <a:prstGeom prst="rect">
            <a:avLst/>
          </a:prstGeom>
          <a:ln>
            <a:solidFill>
              <a:schemeClr val="accent1"/>
            </a:solidFill>
          </a:ln>
        </p:spPr>
      </p:pic>
      <p:pic>
        <p:nvPicPr>
          <p:cNvPr id="5122" name="Picture 2" descr="Facebook logo icon Royalty Free Vector Image - VectorStock">
            <a:extLst>
              <a:ext uri="{FF2B5EF4-FFF2-40B4-BE49-F238E27FC236}">
                <a16:creationId xmlns:a16="http://schemas.microsoft.com/office/drawing/2014/main" id="{B597718B-55CE-C340-97E7-CEC211AA37B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3928"/>
          <a:stretch/>
        </p:blipFill>
        <p:spPr bwMode="auto">
          <a:xfrm>
            <a:off x="148925" y="6099290"/>
            <a:ext cx="1147389" cy="106943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witter - Free social media icons">
            <a:extLst>
              <a:ext uri="{FF2B5EF4-FFF2-40B4-BE49-F238E27FC236}">
                <a16:creationId xmlns:a16="http://schemas.microsoft.com/office/drawing/2014/main" id="{560E2A80-A429-5945-9F27-F73C8E50F8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368" y="7260146"/>
            <a:ext cx="972501" cy="97250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010E9F13-718A-F747-AC1A-A518CDA903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367" y="8418020"/>
            <a:ext cx="972502" cy="97250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5" name="Picture 8" descr="Seesaw Expectations British School of Beijing, Shunyi">
            <a:extLst>
              <a:ext uri="{FF2B5EF4-FFF2-40B4-BE49-F238E27FC236}">
                <a16:creationId xmlns:a16="http://schemas.microsoft.com/office/drawing/2014/main" id="{CA9E249D-BA93-D24E-A100-AC093F0701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14525" y="7847999"/>
            <a:ext cx="2094549" cy="157697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047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99888" y="27432"/>
            <a:ext cx="1658112" cy="1438655"/>
          </a:xfrm>
          <a:prstGeom prst="rect">
            <a:avLst/>
          </a:prstGeom>
        </p:spPr>
      </p:pic>
      <p:pic>
        <p:nvPicPr>
          <p:cNvPr id="3" name="object 3"/>
          <p:cNvPicPr/>
          <p:nvPr/>
        </p:nvPicPr>
        <p:blipFill>
          <a:blip r:embed="rId3" cstate="print"/>
          <a:stretch>
            <a:fillRect/>
          </a:stretch>
        </p:blipFill>
        <p:spPr>
          <a:xfrm>
            <a:off x="0" y="8232647"/>
            <a:ext cx="6858000" cy="1670304"/>
          </a:xfrm>
          <a:prstGeom prst="rect">
            <a:avLst/>
          </a:prstGeom>
        </p:spPr>
      </p:pic>
      <p:sp>
        <p:nvSpPr>
          <p:cNvPr id="4" name="object 4"/>
          <p:cNvSpPr txBox="1">
            <a:spLocks noGrp="1"/>
          </p:cNvSpPr>
          <p:nvPr>
            <p:ph type="title"/>
          </p:nvPr>
        </p:nvSpPr>
        <p:spPr>
          <a:xfrm>
            <a:off x="293380" y="197611"/>
            <a:ext cx="2297420" cy="751488"/>
          </a:xfrm>
          <a:prstGeom prst="rect">
            <a:avLst/>
          </a:prstGeom>
        </p:spPr>
        <p:txBody>
          <a:bodyPr vert="horz" wrap="square" lIns="0" tIns="12700" rIns="0" bIns="0" rtlCol="0">
            <a:spAutoFit/>
          </a:bodyPr>
          <a:lstStyle/>
          <a:p>
            <a:pPr marL="12700">
              <a:lnSpc>
                <a:spcPct val="100000"/>
              </a:lnSpc>
              <a:spcBef>
                <a:spcPts val="100"/>
              </a:spcBef>
            </a:pPr>
            <a:r>
              <a:rPr lang="en-GB" spc="-5" dirty="0"/>
              <a:t>School Uniform </a:t>
            </a:r>
            <a:br>
              <a:rPr lang="en-GB" spc="-5" dirty="0"/>
            </a:br>
            <a:r>
              <a:rPr lang="en-GB" spc="-5" dirty="0"/>
              <a:t> </a:t>
            </a:r>
            <a:endParaRPr spc="-5" dirty="0"/>
          </a:p>
        </p:txBody>
      </p:sp>
      <p:sp>
        <p:nvSpPr>
          <p:cNvPr id="5" name="object 5"/>
          <p:cNvSpPr txBox="1"/>
          <p:nvPr/>
        </p:nvSpPr>
        <p:spPr>
          <a:xfrm>
            <a:off x="293380" y="685800"/>
            <a:ext cx="5842000" cy="12624610"/>
          </a:xfrm>
          <a:prstGeom prst="rect">
            <a:avLst/>
          </a:prstGeom>
          <a:ln>
            <a:solidFill>
              <a:schemeClr val="accent1"/>
            </a:solidFill>
          </a:ln>
        </p:spPr>
        <p:txBody>
          <a:bodyPr vert="horz" wrap="square" lIns="0" tIns="10795" rIns="0" bIns="0" rtlCol="0">
            <a:spAutoFit/>
          </a:bodyPr>
          <a:lstStyle/>
          <a:p>
            <a:pPr fontAlgn="base"/>
            <a:r>
              <a:rPr lang="en-GB" sz="1600" dirty="0">
                <a:solidFill>
                  <a:schemeClr val="tx2"/>
                </a:solidFill>
                <a:latin typeface="Arial" panose="020B0604020202020204" pitchFamily="34" charset="0"/>
                <a:cs typeface="Arial" panose="020B0604020202020204" pitchFamily="34" charset="0"/>
              </a:rPr>
              <a:t>All children need to wear school uniform. </a:t>
            </a:r>
            <a:r>
              <a:rPr lang="en-GB" dirty="0">
                <a:solidFill>
                  <a:schemeClr val="tx2"/>
                </a:solidFill>
                <a:latin typeface="Arial" panose="020B0604020202020204" pitchFamily="34" charset="0"/>
                <a:cs typeface="Arial" panose="020B0604020202020204" pitchFamily="34" charset="0"/>
              </a:rPr>
              <a:t>School uniform helps our children to feel part of our community. It identifies our pupils when representing the school in the community or on visits and has a recognised effect on children’s behaviour. In accordance with Welsh Government (WG) regulations, we have ensured that the majority of the uniform is available from local stores or supermarkets. Please ensure your child’s name is clearly marked on all items of clothing so that it can be identified. </a:t>
            </a:r>
            <a:endParaRPr lang="en-GB" sz="1600" dirty="0">
              <a:solidFill>
                <a:schemeClr val="tx2"/>
              </a:solidFill>
              <a:latin typeface="Arial" panose="020B0604020202020204" pitchFamily="34" charset="0"/>
              <a:cs typeface="Arial" panose="020B0604020202020204" pitchFamily="34" charset="0"/>
            </a:endParaRPr>
          </a:p>
          <a:p>
            <a:pPr fontAlgn="base"/>
            <a:r>
              <a:rPr lang="en-GB" sz="1600" dirty="0">
                <a:solidFill>
                  <a:schemeClr val="tx2"/>
                </a:solidFill>
                <a:latin typeface="Arial" panose="020B0604020202020204" pitchFamily="34" charset="0"/>
                <a:cs typeface="Arial" panose="020B0604020202020204" pitchFamily="34" charset="0"/>
              </a:rPr>
              <a:t>To order school uniform you will a ParentPay account. To set this up please contact </a:t>
            </a:r>
          </a:p>
          <a:p>
            <a:pPr fontAlgn="base"/>
            <a:endParaRPr lang="en-GB" sz="1600" dirty="0">
              <a:solidFill>
                <a:schemeClr val="tx2"/>
              </a:solidFill>
              <a:latin typeface="Arial" panose="020B0604020202020204" pitchFamily="34" charset="0"/>
              <a:cs typeface="Arial" panose="020B0604020202020204" pitchFamily="34" charset="0"/>
            </a:endParaRPr>
          </a:p>
          <a:p>
            <a:pPr fontAlgn="base"/>
            <a:r>
              <a:rPr lang="en-GB" sz="1600" dirty="0">
                <a:solidFill>
                  <a:schemeClr val="tx2"/>
                </a:solidFill>
                <a:latin typeface="Arial" panose="020B0604020202020204" pitchFamily="34" charset="0"/>
                <a:cs typeface="Arial" panose="020B0604020202020204" pitchFamily="34" charset="0"/>
              </a:rPr>
              <a:t>Book Bag £6.50</a:t>
            </a:r>
          </a:p>
          <a:p>
            <a:pPr fontAlgn="base"/>
            <a:r>
              <a:rPr lang="en-GB" sz="1600" dirty="0">
                <a:solidFill>
                  <a:schemeClr val="tx2"/>
                </a:solidFill>
                <a:latin typeface="Arial" panose="020B0604020202020204" pitchFamily="34" charset="0"/>
                <a:cs typeface="Arial" panose="020B0604020202020204" pitchFamily="34" charset="0"/>
              </a:rPr>
              <a:t>Sweatshirt £10.50</a:t>
            </a:r>
          </a:p>
          <a:p>
            <a:pPr fontAlgn="base"/>
            <a:r>
              <a:rPr lang="en-GB" sz="1600" dirty="0">
                <a:solidFill>
                  <a:schemeClr val="tx2"/>
                </a:solidFill>
                <a:latin typeface="Arial" panose="020B0604020202020204" pitchFamily="34" charset="0"/>
                <a:cs typeface="Arial" panose="020B0604020202020204" pitchFamily="34" charset="0"/>
              </a:rPr>
              <a:t>Cardigan £11</a:t>
            </a:r>
          </a:p>
          <a:p>
            <a:pPr fontAlgn="base"/>
            <a:r>
              <a:rPr lang="en-GB" sz="1600" dirty="0">
                <a:solidFill>
                  <a:schemeClr val="tx2"/>
                </a:solidFill>
                <a:latin typeface="Arial" panose="020B0604020202020204" pitchFamily="34" charset="0"/>
                <a:cs typeface="Arial" panose="020B0604020202020204" pitchFamily="34" charset="0"/>
              </a:rPr>
              <a:t>Hoodie £14.50</a:t>
            </a:r>
          </a:p>
          <a:p>
            <a:pPr fontAlgn="base"/>
            <a:r>
              <a:rPr lang="en-GB" sz="1600" dirty="0">
                <a:solidFill>
                  <a:schemeClr val="tx2"/>
                </a:solidFill>
                <a:latin typeface="Arial" panose="020B0604020202020204" pitchFamily="34" charset="0"/>
                <a:cs typeface="Arial" panose="020B0604020202020204" pitchFamily="34" charset="0"/>
              </a:rPr>
              <a:t>Polo £8.50</a:t>
            </a:r>
          </a:p>
          <a:p>
            <a:pPr fontAlgn="base"/>
            <a:endParaRPr lang="en-GB" sz="1600" dirty="0">
              <a:solidFill>
                <a:schemeClr val="tx2"/>
              </a:solidFill>
              <a:latin typeface="Arial" panose="020B0604020202020204" pitchFamily="34" charset="0"/>
              <a:cs typeface="Arial" panose="020B0604020202020204" pitchFamily="34" charset="0"/>
            </a:endParaRPr>
          </a:p>
          <a:p>
            <a:pPr fontAlgn="base"/>
            <a:endParaRPr lang="en-GB" sz="1600" dirty="0">
              <a:solidFill>
                <a:schemeClr val="tx2"/>
              </a:solidFill>
              <a:latin typeface="Arial" panose="020B0604020202020204" pitchFamily="34" charset="0"/>
              <a:cs typeface="Arial" panose="020B0604020202020204" pitchFamily="34" charset="0"/>
            </a:endParaRPr>
          </a:p>
          <a:p>
            <a:pPr fontAlgn="base"/>
            <a:endParaRPr lang="en-GB" sz="1600" dirty="0">
              <a:solidFill>
                <a:schemeClr val="tx2"/>
              </a:solidFill>
              <a:latin typeface="Arial" panose="020B0604020202020204" pitchFamily="34" charset="0"/>
              <a:cs typeface="Arial" panose="020B0604020202020204" pitchFamily="34" charset="0"/>
            </a:endParaRPr>
          </a:p>
          <a:p>
            <a:pPr fontAlgn="base"/>
            <a:endParaRPr lang="en-GB" sz="1600" dirty="0">
              <a:solidFill>
                <a:schemeClr val="tx2"/>
              </a:solidFill>
              <a:latin typeface="Arial" panose="020B0604020202020204" pitchFamily="34" charset="0"/>
              <a:cs typeface="Arial" panose="020B0604020202020204" pitchFamily="34" charset="0"/>
            </a:endParaRPr>
          </a:p>
          <a:p>
            <a:pPr fontAlgn="base"/>
            <a:r>
              <a:rPr lang="en-GB" sz="1600" dirty="0">
                <a:solidFill>
                  <a:schemeClr val="tx2"/>
                </a:solidFill>
                <a:latin typeface="Arial" panose="020B0604020202020204" pitchFamily="34" charset="0"/>
                <a:cs typeface="Arial" panose="020B0604020202020204" pitchFamily="34" charset="0"/>
              </a:rPr>
              <a:t>We have regular second hand uniform sales that happen at interim points throughout the year and a lost property store just inside reception. </a:t>
            </a:r>
            <a:endParaRPr lang="en-GB" sz="1600" b="1" dirty="0">
              <a:solidFill>
                <a:schemeClr val="tx2"/>
              </a:solidFill>
              <a:latin typeface="Arial" panose="020B0604020202020204" pitchFamily="34" charset="0"/>
              <a:cs typeface="Arial" panose="020B0604020202020204" pitchFamily="34" charset="0"/>
            </a:endParaRPr>
          </a:p>
          <a:p>
            <a:endParaRPr lang="en-GB" sz="1600" b="1" dirty="0">
              <a:solidFill>
                <a:schemeClr val="tx2"/>
              </a:solidFill>
              <a:latin typeface="Arial" panose="020B0604020202020204" pitchFamily="34" charset="0"/>
              <a:cs typeface="Arial" panose="020B0604020202020204" pitchFamily="34" charset="0"/>
            </a:endParaRPr>
          </a:p>
          <a:p>
            <a:endParaRPr lang="en-GB" sz="1600" dirty="0"/>
          </a:p>
          <a:p>
            <a:r>
              <a:rPr lang="en-GB" dirty="0">
                <a:solidFill>
                  <a:schemeClr val="tx2"/>
                </a:solidFill>
                <a:latin typeface="Arial" panose="020B0604020202020204" pitchFamily="34" charset="0"/>
                <a:cs typeface="Arial" panose="020B0604020202020204" pitchFamily="34" charset="0"/>
              </a:rPr>
              <a:t>Book bags with our logo, can be purchased from school and we encourage every child to use our home lending system. Children can choose a book to share with you or as they learn to read, a book to read to you. </a:t>
            </a:r>
            <a:endParaRPr lang="en-GB" sz="1600" dirty="0">
              <a:solidFill>
                <a:schemeClr val="tx2"/>
              </a:solidFill>
              <a:latin typeface="Arial" panose="020B0604020202020204" pitchFamily="34" charset="0"/>
              <a:cs typeface="Arial" panose="020B0604020202020204" pitchFamily="34" charset="0"/>
            </a:endParaRPr>
          </a:p>
          <a:p>
            <a:pPr fontAlgn="base"/>
            <a:endParaRPr lang="en-GB" sz="1600" dirty="0">
              <a:solidFill>
                <a:schemeClr val="tx2"/>
              </a:solidFill>
              <a:latin typeface="Arial" panose="020B0604020202020204" pitchFamily="34" charset="0"/>
              <a:cs typeface="Arial" panose="020B0604020202020204" pitchFamily="34" charset="0"/>
            </a:endParaRPr>
          </a:p>
          <a:p>
            <a:pPr fontAlgn="base"/>
            <a:endParaRPr lang="en-GB" sz="1600" dirty="0">
              <a:solidFill>
                <a:schemeClr val="tx2"/>
              </a:solidFill>
              <a:latin typeface="Arial" panose="020B0604020202020204" pitchFamily="34" charset="0"/>
              <a:cs typeface="Arial" panose="020B0604020202020204" pitchFamily="34" charset="0"/>
            </a:endParaRPr>
          </a:p>
          <a:p>
            <a:pPr fontAlgn="base"/>
            <a:endParaRPr lang="en-GB" sz="1600" dirty="0">
              <a:solidFill>
                <a:schemeClr val="tx2"/>
              </a:solidFill>
              <a:latin typeface="Arial" panose="020B0604020202020204" pitchFamily="34" charset="0"/>
              <a:cs typeface="Arial" panose="020B0604020202020204" pitchFamily="34" charset="0"/>
            </a:endParaRPr>
          </a:p>
          <a:p>
            <a:pPr marL="76200">
              <a:spcBef>
                <a:spcPts val="1250"/>
              </a:spcBef>
            </a:pPr>
            <a:endParaRPr lang="en-GB" sz="1600" i="1" dirty="0">
              <a:solidFill>
                <a:schemeClr val="tx2"/>
              </a:solidFill>
              <a:latin typeface="Arial" panose="020B0604020202020204" pitchFamily="34" charset="0"/>
              <a:cs typeface="Arial" panose="020B0604020202020204" pitchFamily="34" charset="0"/>
            </a:endParaRPr>
          </a:p>
          <a:p>
            <a:pPr marL="76200">
              <a:spcBef>
                <a:spcPts val="1250"/>
              </a:spcBef>
            </a:pPr>
            <a:endParaRPr lang="en-GB" i="1" dirty="0">
              <a:solidFill>
                <a:schemeClr val="tx2"/>
              </a:solidFill>
              <a:latin typeface="Arial" panose="020B0604020202020204" pitchFamily="34" charset="0"/>
              <a:cs typeface="Arial" panose="020B0604020202020204" pitchFamily="34" charset="0"/>
            </a:endParaRPr>
          </a:p>
          <a:p>
            <a:endParaRPr lang="en-GB" sz="1600" b="1" u="sng" dirty="0">
              <a:solidFill>
                <a:schemeClr val="tx2"/>
              </a:solidFill>
              <a:uFill>
                <a:solidFill>
                  <a:srgbClr val="005493"/>
                </a:solidFill>
              </a:uFill>
              <a:latin typeface="Arial" panose="020B0604020202020204" pitchFamily="34" charset="0"/>
              <a:cs typeface="Arial" panose="020B0604020202020204" pitchFamily="34" charset="0"/>
            </a:endParaRPr>
          </a:p>
          <a:p>
            <a:endParaRPr lang="en-GB" sz="1600" b="1" u="sng" dirty="0">
              <a:solidFill>
                <a:schemeClr val="tx2"/>
              </a:solidFill>
              <a:uFill>
                <a:solidFill>
                  <a:srgbClr val="005493"/>
                </a:solidFill>
              </a:uFill>
              <a:latin typeface="Arial" panose="020B0604020202020204" pitchFamily="34" charset="0"/>
              <a:cs typeface="Arial" panose="020B0604020202020204" pitchFamily="34" charset="0"/>
            </a:endParaRPr>
          </a:p>
          <a:p>
            <a:endParaRPr lang="en-GB" sz="1600" b="1" u="sng" dirty="0">
              <a:solidFill>
                <a:schemeClr val="tx2"/>
              </a:solidFill>
              <a:uFill>
                <a:solidFill>
                  <a:srgbClr val="005493"/>
                </a:solidFill>
              </a:uFill>
              <a:latin typeface="Arial" panose="020B0604020202020204" pitchFamily="34" charset="0"/>
              <a:cs typeface="Arial" panose="020B0604020202020204" pitchFamily="34" charset="0"/>
            </a:endParaRPr>
          </a:p>
          <a:p>
            <a:endParaRPr lang="en-GB" sz="1600" b="1" u="sng" dirty="0">
              <a:solidFill>
                <a:schemeClr val="tx2"/>
              </a:solidFill>
              <a:uFill>
                <a:solidFill>
                  <a:srgbClr val="005493"/>
                </a:solidFill>
              </a:uFill>
              <a:latin typeface="Arial" panose="020B0604020202020204" pitchFamily="34" charset="0"/>
              <a:cs typeface="Arial" panose="020B0604020202020204" pitchFamily="34" charset="0"/>
            </a:endParaRPr>
          </a:p>
          <a:p>
            <a:endParaRPr lang="en-GB" sz="1600" b="1" u="sng" dirty="0">
              <a:solidFill>
                <a:schemeClr val="tx2"/>
              </a:solidFill>
              <a:uFill>
                <a:solidFill>
                  <a:srgbClr val="005493"/>
                </a:solidFill>
              </a:uFill>
              <a:latin typeface="Arial" panose="020B0604020202020204" pitchFamily="34" charset="0"/>
              <a:cs typeface="Arial" panose="020B0604020202020204" pitchFamily="34" charset="0"/>
            </a:endParaRPr>
          </a:p>
          <a:p>
            <a:endParaRPr lang="en-GB" sz="1600" b="1" u="sng" dirty="0">
              <a:solidFill>
                <a:schemeClr val="tx2"/>
              </a:solidFill>
              <a:uFill>
                <a:solidFill>
                  <a:srgbClr val="005493"/>
                </a:solidFill>
              </a:uFill>
              <a:latin typeface="Arial" panose="020B0604020202020204" pitchFamily="34" charset="0"/>
              <a:cs typeface="Arial" panose="020B0604020202020204" pitchFamily="34" charset="0"/>
            </a:endParaRPr>
          </a:p>
          <a:p>
            <a:endParaRPr lang="en-GB" sz="1600" b="1" u="sng" dirty="0">
              <a:solidFill>
                <a:schemeClr val="tx2"/>
              </a:solidFill>
              <a:uFill>
                <a:solidFill>
                  <a:srgbClr val="005493"/>
                </a:solidFill>
              </a:uFill>
              <a:latin typeface="Arial" panose="020B0604020202020204" pitchFamily="34" charset="0"/>
              <a:cs typeface="Arial" panose="020B0604020202020204" pitchFamily="34" charset="0"/>
            </a:endParaRPr>
          </a:p>
          <a:p>
            <a:endParaRPr lang="en-GB" sz="1600" b="1" u="sng" dirty="0">
              <a:solidFill>
                <a:schemeClr val="tx2"/>
              </a:solidFill>
              <a:uFill>
                <a:solidFill>
                  <a:srgbClr val="005493"/>
                </a:solidFill>
              </a:uFill>
              <a:latin typeface="Arial" panose="020B0604020202020204" pitchFamily="34" charset="0"/>
              <a:cs typeface="Arial" panose="020B0604020202020204" pitchFamily="34" charset="0"/>
            </a:endParaRPr>
          </a:p>
          <a:p>
            <a:endParaRPr lang="en-GB" sz="1600" b="1" u="sng" dirty="0">
              <a:solidFill>
                <a:schemeClr val="tx2"/>
              </a:solidFill>
              <a:uFill>
                <a:solidFill>
                  <a:srgbClr val="005493"/>
                </a:solidFill>
              </a:uFill>
              <a:latin typeface="Arial" panose="020B0604020202020204" pitchFamily="34" charset="0"/>
              <a:cs typeface="Arial" panose="020B0604020202020204" pitchFamily="34" charset="0"/>
            </a:endParaRPr>
          </a:p>
          <a:p>
            <a:r>
              <a:rPr lang="en-GB" sz="2400" b="1" u="sng" dirty="0">
                <a:solidFill>
                  <a:srgbClr val="005493"/>
                </a:solidFill>
                <a:uFill>
                  <a:solidFill>
                    <a:srgbClr val="005493"/>
                  </a:solidFill>
                </a:uFill>
                <a:latin typeface="Amatic SC"/>
                <a:cs typeface="Amatic SC"/>
              </a:rPr>
              <a:t>Transition </a:t>
            </a:r>
          </a:p>
          <a:p>
            <a:endParaRPr sz="2400" dirty="0">
              <a:latin typeface="Amatic SC"/>
              <a:cs typeface="Amatic SC"/>
            </a:endParaRPr>
          </a:p>
        </p:txBody>
      </p:sp>
      <p:grpSp>
        <p:nvGrpSpPr>
          <p:cNvPr id="15" name="Group 14">
            <a:extLst>
              <a:ext uri="{FF2B5EF4-FFF2-40B4-BE49-F238E27FC236}">
                <a16:creationId xmlns:a16="http://schemas.microsoft.com/office/drawing/2014/main" id="{9BD524B9-308C-F149-93E1-D37E927D0830}"/>
              </a:ext>
            </a:extLst>
          </p:cNvPr>
          <p:cNvGrpSpPr/>
          <p:nvPr/>
        </p:nvGrpSpPr>
        <p:grpSpPr>
          <a:xfrm>
            <a:off x="1992705" y="3693948"/>
            <a:ext cx="4602107" cy="2241825"/>
            <a:chOff x="2019300" y="4964698"/>
            <a:chExt cx="4602107" cy="2241825"/>
          </a:xfrm>
        </p:grpSpPr>
        <p:pic>
          <p:nvPicPr>
            <p:cNvPr id="3076" name="Picture 4">
              <a:extLst>
                <a:ext uri="{FF2B5EF4-FFF2-40B4-BE49-F238E27FC236}">
                  <a16:creationId xmlns:a16="http://schemas.microsoft.com/office/drawing/2014/main" id="{B21BEECA-FEA2-D84A-B49B-DD7E847CE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1437" y="4964698"/>
              <a:ext cx="1467935" cy="224182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73AB84B0-6332-E348-9CE0-538897DE1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07" y="4970171"/>
              <a:ext cx="1473200" cy="222197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4C2EB0F3-D1A0-C444-A3BA-150C784873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9300" y="4964698"/>
              <a:ext cx="1409700" cy="222744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grpSp>
      <p:sp>
        <p:nvSpPr>
          <p:cNvPr id="20" name="object 4">
            <a:extLst>
              <a:ext uri="{FF2B5EF4-FFF2-40B4-BE49-F238E27FC236}">
                <a16:creationId xmlns:a16="http://schemas.microsoft.com/office/drawing/2014/main" id="{7EC051F8-5244-394A-8712-A0FA423EF1DE}"/>
              </a:ext>
            </a:extLst>
          </p:cNvPr>
          <p:cNvSpPr txBox="1">
            <a:spLocks/>
          </p:cNvSpPr>
          <p:nvPr/>
        </p:nvSpPr>
        <p:spPr>
          <a:xfrm>
            <a:off x="305248" y="6797797"/>
            <a:ext cx="2297420" cy="382156"/>
          </a:xfrm>
          <a:prstGeom prst="rect">
            <a:avLst/>
          </a:prstGeom>
        </p:spPr>
        <p:txBody>
          <a:bodyPr vert="horz" wrap="square" lIns="0" tIns="12700" rIns="0" bIns="0" rtlCol="0">
            <a:spAutoFit/>
          </a:bodyPr>
          <a:lstStyle>
            <a:lvl1pPr>
              <a:defRPr sz="2400" b="1" i="0" u="sng">
                <a:solidFill>
                  <a:srgbClr val="005493"/>
                </a:solidFill>
                <a:latin typeface="Amatic SC"/>
                <a:ea typeface="+mj-ea"/>
                <a:cs typeface="Amatic SC"/>
              </a:defRPr>
            </a:lvl1pPr>
          </a:lstStyle>
          <a:p>
            <a:pPr marL="12700">
              <a:spcBef>
                <a:spcPts val="100"/>
              </a:spcBef>
            </a:pPr>
            <a:r>
              <a:rPr lang="en-GB" kern="0" spc="-5" dirty="0"/>
              <a:t>School Book Bags  </a:t>
            </a:r>
          </a:p>
        </p:txBody>
      </p:sp>
    </p:spTree>
    <p:extLst>
      <p:ext uri="{BB962C8B-B14F-4D97-AF65-F5344CB8AC3E}">
        <p14:creationId xmlns:p14="http://schemas.microsoft.com/office/powerpoint/2010/main" val="2485506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99888" y="27432"/>
            <a:ext cx="1658112" cy="1438655"/>
          </a:xfrm>
          <a:prstGeom prst="rect">
            <a:avLst/>
          </a:prstGeom>
        </p:spPr>
      </p:pic>
      <p:pic>
        <p:nvPicPr>
          <p:cNvPr id="3" name="object 3"/>
          <p:cNvPicPr/>
          <p:nvPr/>
        </p:nvPicPr>
        <p:blipFill>
          <a:blip r:embed="rId3" cstate="print"/>
          <a:stretch>
            <a:fillRect/>
          </a:stretch>
        </p:blipFill>
        <p:spPr>
          <a:xfrm>
            <a:off x="0" y="8272271"/>
            <a:ext cx="6858000" cy="1630680"/>
          </a:xfrm>
          <a:prstGeom prst="rect">
            <a:avLst/>
          </a:prstGeom>
        </p:spPr>
      </p:pic>
      <p:sp>
        <p:nvSpPr>
          <p:cNvPr id="4" name="object 4"/>
          <p:cNvSpPr txBox="1">
            <a:spLocks noGrp="1"/>
          </p:cNvSpPr>
          <p:nvPr>
            <p:ph type="title"/>
          </p:nvPr>
        </p:nvSpPr>
        <p:spPr>
          <a:xfrm>
            <a:off x="78739" y="564387"/>
            <a:ext cx="2023745" cy="635000"/>
          </a:xfrm>
          <a:prstGeom prst="rect">
            <a:avLst/>
          </a:prstGeom>
        </p:spPr>
        <p:txBody>
          <a:bodyPr vert="horz" wrap="square" lIns="0" tIns="12700" rIns="0" bIns="0" rtlCol="0">
            <a:spAutoFit/>
          </a:bodyPr>
          <a:lstStyle/>
          <a:p>
            <a:pPr marL="12700">
              <a:lnSpc>
                <a:spcPct val="100000"/>
              </a:lnSpc>
              <a:spcBef>
                <a:spcPts val="100"/>
              </a:spcBef>
            </a:pPr>
            <a:r>
              <a:rPr sz="4000" b="0" u="none" spc="-5" dirty="0">
                <a:latin typeface="Amatic SC"/>
                <a:cs typeface="Amatic SC"/>
              </a:rPr>
              <a:t>Staffing</a:t>
            </a:r>
            <a:r>
              <a:rPr sz="4000" b="0" u="none" spc="-60" dirty="0">
                <a:latin typeface="Amatic SC"/>
                <a:cs typeface="Amatic SC"/>
              </a:rPr>
              <a:t> </a:t>
            </a:r>
            <a:r>
              <a:rPr sz="4000" b="0" u="none" spc="-5" dirty="0">
                <a:latin typeface="Amatic SC"/>
                <a:cs typeface="Amatic SC"/>
              </a:rPr>
              <a:t>2021</a:t>
            </a:r>
            <a:endParaRPr sz="4000" dirty="0">
              <a:latin typeface="Amatic SC"/>
              <a:cs typeface="Amatic SC"/>
            </a:endParaRPr>
          </a:p>
        </p:txBody>
      </p:sp>
      <p:graphicFrame>
        <p:nvGraphicFramePr>
          <p:cNvPr id="5" name="object 5"/>
          <p:cNvGraphicFramePr>
            <a:graphicFrameLocks noGrp="1"/>
          </p:cNvGraphicFramePr>
          <p:nvPr>
            <p:extLst>
              <p:ext uri="{D42A27DB-BD31-4B8C-83A1-F6EECF244321}">
                <p14:modId xmlns:p14="http://schemas.microsoft.com/office/powerpoint/2010/main" val="97562797"/>
              </p:ext>
            </p:extLst>
          </p:nvPr>
        </p:nvGraphicFramePr>
        <p:xfrm>
          <a:off x="381000" y="1840342"/>
          <a:ext cx="6172200" cy="5839460"/>
        </p:xfrm>
        <a:graphic>
          <a:graphicData uri="http://schemas.openxmlformats.org/drawingml/2006/table">
            <a:tbl>
              <a:tblPr firstRow="1" bandRow="1">
                <a:tableStyleId>{2D5ABB26-0587-4C30-8999-92F81FD0307C}</a:tableStyleId>
              </a:tblPr>
              <a:tblGrid>
                <a:gridCol w="2683565">
                  <a:extLst>
                    <a:ext uri="{9D8B030D-6E8A-4147-A177-3AD203B41FA5}">
                      <a16:colId xmlns:a16="http://schemas.microsoft.com/office/drawing/2014/main" val="20000"/>
                    </a:ext>
                  </a:extLst>
                </a:gridCol>
                <a:gridCol w="3488635">
                  <a:extLst>
                    <a:ext uri="{9D8B030D-6E8A-4147-A177-3AD203B41FA5}">
                      <a16:colId xmlns:a16="http://schemas.microsoft.com/office/drawing/2014/main" val="20001"/>
                    </a:ext>
                  </a:extLst>
                </a:gridCol>
              </a:tblGrid>
              <a:tr h="457200">
                <a:tc>
                  <a:txBody>
                    <a:bodyPr/>
                    <a:lstStyle/>
                    <a:p>
                      <a:pPr marL="635" algn="ctr">
                        <a:lnSpc>
                          <a:spcPts val="2790"/>
                        </a:lnSpc>
                      </a:pPr>
                      <a:r>
                        <a:rPr sz="2400" b="1" spc="-5" dirty="0">
                          <a:solidFill>
                            <a:srgbClr val="FFFFFF"/>
                          </a:solidFill>
                          <a:latin typeface="Amatic SC"/>
                          <a:cs typeface="Amatic SC"/>
                        </a:rPr>
                        <a:t>Roles</a:t>
                      </a:r>
                      <a:endParaRPr sz="2400" dirty="0">
                        <a:latin typeface="Amatic SC"/>
                        <a:cs typeface="Amatic SC"/>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7150">
                      <a:solidFill>
                        <a:srgbClr val="FFFFFF"/>
                      </a:solidFill>
                      <a:prstDash val="solid"/>
                    </a:lnB>
                    <a:solidFill>
                      <a:srgbClr val="5B9BD5"/>
                    </a:solidFill>
                  </a:tcPr>
                </a:tc>
                <a:tc>
                  <a:txBody>
                    <a:bodyPr/>
                    <a:lstStyle/>
                    <a:p>
                      <a:pPr algn="ctr">
                        <a:lnSpc>
                          <a:spcPct val="100000"/>
                        </a:lnSpc>
                        <a:spcBef>
                          <a:spcPts val="270"/>
                        </a:spcBef>
                      </a:pPr>
                      <a:r>
                        <a:rPr sz="2400" b="1" spc="-5" dirty="0">
                          <a:solidFill>
                            <a:srgbClr val="FFFFFF"/>
                          </a:solidFill>
                          <a:latin typeface="Amatic SC"/>
                          <a:cs typeface="Amatic SC"/>
                        </a:rPr>
                        <a:t>Name</a:t>
                      </a:r>
                      <a:endParaRPr sz="2400">
                        <a:latin typeface="Amatic SC"/>
                        <a:cs typeface="Amatic SC"/>
                      </a:endParaRPr>
                    </a:p>
                  </a:txBody>
                  <a:tcPr marL="0" marR="0" marT="34290" marB="0">
                    <a:lnL w="19050">
                      <a:solidFill>
                        <a:srgbClr val="FFFFFF"/>
                      </a:solidFill>
                      <a:prstDash val="solid"/>
                    </a:lnL>
                    <a:lnR w="19050" cap="flat" cmpd="sng" algn="ctr">
                      <a:solidFill>
                        <a:srgbClr val="FFFFFF"/>
                      </a:solidFill>
                      <a:prstDash val="solid"/>
                      <a:round/>
                      <a:headEnd type="none" w="med" len="med"/>
                      <a:tailEnd type="none" w="med" len="med"/>
                    </a:lnR>
                    <a:lnT w="19050">
                      <a:solidFill>
                        <a:srgbClr val="FFFFFF"/>
                      </a:solidFill>
                      <a:prstDash val="solid"/>
                    </a:lnT>
                    <a:lnB w="57150">
                      <a:solidFill>
                        <a:srgbClr val="FFFFFF"/>
                      </a:solidFill>
                      <a:prstDash val="solid"/>
                    </a:lnB>
                    <a:solidFill>
                      <a:srgbClr val="5B9BD5"/>
                    </a:solidFill>
                  </a:tcPr>
                </a:tc>
                <a:extLst>
                  <a:ext uri="{0D108BD9-81ED-4DB2-BD59-A6C34878D82A}">
                    <a16:rowId xmlns:a16="http://schemas.microsoft.com/office/drawing/2014/main" val="10000"/>
                  </a:ext>
                </a:extLst>
              </a:tr>
              <a:tr h="520700">
                <a:tc>
                  <a:txBody>
                    <a:bodyPr/>
                    <a:lstStyle/>
                    <a:p>
                      <a:pPr marL="635" algn="ctr">
                        <a:lnSpc>
                          <a:spcPct val="100000"/>
                        </a:lnSpc>
                        <a:spcBef>
                          <a:spcPts val="5"/>
                        </a:spcBef>
                      </a:pPr>
                      <a:r>
                        <a:rPr sz="1200" dirty="0">
                          <a:solidFill>
                            <a:srgbClr val="005493"/>
                          </a:solidFill>
                          <a:latin typeface="Comic Neue Angular"/>
                          <a:cs typeface="Comic Neue Angular"/>
                        </a:rPr>
                        <a:t>Executive</a:t>
                      </a:r>
                      <a:r>
                        <a:rPr sz="1200" spc="-25" dirty="0">
                          <a:solidFill>
                            <a:srgbClr val="005493"/>
                          </a:solidFill>
                          <a:latin typeface="Comic Neue Angular"/>
                          <a:cs typeface="Comic Neue Angular"/>
                        </a:rPr>
                        <a:t> </a:t>
                      </a:r>
                      <a:r>
                        <a:rPr sz="1200" spc="-5" dirty="0">
                          <a:solidFill>
                            <a:srgbClr val="005493"/>
                          </a:solidFill>
                          <a:latin typeface="Comic Neue Angular"/>
                          <a:cs typeface="Comic Neue Angular"/>
                        </a:rPr>
                        <a:t>Headteacher</a:t>
                      </a:r>
                      <a:endParaRPr sz="1200" dirty="0">
                        <a:latin typeface="Comic Neue Angular"/>
                        <a:cs typeface="Comic Neue Angular"/>
                      </a:endParaRPr>
                    </a:p>
                  </a:txBody>
                  <a:tcPr marL="0" marR="0" marT="635" marB="0">
                    <a:lnL w="19050">
                      <a:solidFill>
                        <a:srgbClr val="FFFFFF"/>
                      </a:solidFill>
                      <a:prstDash val="solid"/>
                    </a:lnL>
                    <a:lnR w="19050">
                      <a:solidFill>
                        <a:srgbClr val="FFFFFF"/>
                      </a:solidFill>
                      <a:prstDash val="solid"/>
                    </a:lnR>
                    <a:lnT w="57150">
                      <a:solidFill>
                        <a:srgbClr val="FFFFFF"/>
                      </a:solidFill>
                      <a:prstDash val="solid"/>
                    </a:lnT>
                    <a:lnB w="19050">
                      <a:solidFill>
                        <a:srgbClr val="FFFFFF"/>
                      </a:solidFill>
                      <a:prstDash val="solid"/>
                    </a:lnB>
                    <a:solidFill>
                      <a:srgbClr val="D2DEEF"/>
                    </a:solidFill>
                  </a:tcPr>
                </a:tc>
                <a:tc>
                  <a:txBody>
                    <a:bodyPr/>
                    <a:lstStyle/>
                    <a:p>
                      <a:pPr marL="635" algn="ctr">
                        <a:lnSpc>
                          <a:spcPct val="100000"/>
                        </a:lnSpc>
                        <a:spcBef>
                          <a:spcPts val="365"/>
                        </a:spcBef>
                      </a:pPr>
                      <a:r>
                        <a:rPr sz="1200" spc="-5" dirty="0">
                          <a:solidFill>
                            <a:srgbClr val="005493"/>
                          </a:solidFill>
                          <a:latin typeface="Comic Neue Angular"/>
                          <a:cs typeface="Comic Neue Angular"/>
                        </a:rPr>
                        <a:t>Janet</a:t>
                      </a:r>
                      <a:r>
                        <a:rPr sz="1200" spc="-30" dirty="0">
                          <a:solidFill>
                            <a:srgbClr val="005493"/>
                          </a:solidFill>
                          <a:latin typeface="Comic Neue Angular"/>
                          <a:cs typeface="Comic Neue Angular"/>
                        </a:rPr>
                        <a:t> </a:t>
                      </a:r>
                      <a:r>
                        <a:rPr sz="1200" spc="-5" dirty="0">
                          <a:solidFill>
                            <a:srgbClr val="005493"/>
                          </a:solidFill>
                          <a:latin typeface="Comic Neue Angular"/>
                          <a:cs typeface="Comic Neue Angular"/>
                        </a:rPr>
                        <a:t>Hayward</a:t>
                      </a:r>
                      <a:endParaRPr sz="1200" dirty="0">
                        <a:latin typeface="Comic Neue Angular"/>
                        <a:cs typeface="Comic Neue Angular"/>
                      </a:endParaRPr>
                    </a:p>
                  </a:txBody>
                  <a:tcPr marL="0" marR="0" marT="46355" marB="0">
                    <a:lnL w="19050">
                      <a:solidFill>
                        <a:srgbClr val="FFFFFF"/>
                      </a:solidFill>
                      <a:prstDash val="solid"/>
                    </a:lnL>
                    <a:lnR w="19050" cap="flat" cmpd="sng" algn="ctr">
                      <a:solidFill>
                        <a:srgbClr val="FFFFFF"/>
                      </a:solidFill>
                      <a:prstDash val="solid"/>
                      <a:round/>
                      <a:headEnd type="none" w="med" len="med"/>
                      <a:tailEnd type="none" w="med" len="med"/>
                    </a:lnR>
                    <a:lnT w="57150">
                      <a:solidFill>
                        <a:srgbClr val="FFFFFF"/>
                      </a:solidFill>
                      <a:prstDash val="solid"/>
                    </a:lnT>
                    <a:lnB w="19050">
                      <a:solidFill>
                        <a:srgbClr val="FFFFFF"/>
                      </a:solidFill>
                      <a:prstDash val="solid"/>
                    </a:lnB>
                    <a:solidFill>
                      <a:srgbClr val="D2DEEF"/>
                    </a:solidFill>
                  </a:tcPr>
                </a:tc>
                <a:extLst>
                  <a:ext uri="{0D108BD9-81ED-4DB2-BD59-A6C34878D82A}">
                    <a16:rowId xmlns:a16="http://schemas.microsoft.com/office/drawing/2014/main" val="10001"/>
                  </a:ext>
                </a:extLst>
              </a:tr>
              <a:tr h="520700">
                <a:tc>
                  <a:txBody>
                    <a:bodyPr/>
                    <a:lstStyle/>
                    <a:p>
                      <a:pPr marL="635" algn="ctr">
                        <a:lnSpc>
                          <a:spcPct val="100000"/>
                        </a:lnSpc>
                        <a:spcBef>
                          <a:spcPts val="5"/>
                        </a:spcBef>
                      </a:pPr>
                      <a:r>
                        <a:rPr lang="en-GB" sz="1200" spc="-5" dirty="0">
                          <a:solidFill>
                            <a:srgbClr val="005493"/>
                          </a:solidFill>
                          <a:latin typeface="Comic Neue Angular"/>
                          <a:cs typeface="Comic Neue Angular"/>
                        </a:rPr>
                        <a:t>Head of school </a:t>
                      </a:r>
                      <a:endParaRPr sz="1200" dirty="0">
                        <a:latin typeface="Comic Neue Angular"/>
                        <a:cs typeface="Comic Neue Angular"/>
                      </a:endParaRPr>
                    </a:p>
                  </a:txBody>
                  <a:tcPr marL="0" marR="0" marT="63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tc>
                  <a:txBody>
                    <a:bodyPr/>
                    <a:lstStyle/>
                    <a:p>
                      <a:pPr algn="ctr">
                        <a:lnSpc>
                          <a:spcPct val="100000"/>
                        </a:lnSpc>
                        <a:spcBef>
                          <a:spcPts val="365"/>
                        </a:spcBef>
                      </a:pPr>
                      <a:r>
                        <a:rPr sz="1200" spc="-5" dirty="0">
                          <a:solidFill>
                            <a:srgbClr val="005493"/>
                          </a:solidFill>
                          <a:latin typeface="Comic Neue Angular"/>
                          <a:cs typeface="Comic Neue Angular"/>
                        </a:rPr>
                        <a:t>Rhian</a:t>
                      </a:r>
                      <a:r>
                        <a:rPr sz="1200" spc="-45" dirty="0">
                          <a:solidFill>
                            <a:srgbClr val="005493"/>
                          </a:solidFill>
                          <a:latin typeface="Comic Neue Angular"/>
                          <a:cs typeface="Comic Neue Angular"/>
                        </a:rPr>
                        <a:t> </a:t>
                      </a:r>
                      <a:r>
                        <a:rPr sz="1200" spc="-5" dirty="0">
                          <a:solidFill>
                            <a:srgbClr val="005493"/>
                          </a:solidFill>
                          <a:latin typeface="Comic Neue Angular"/>
                          <a:cs typeface="Comic Neue Angular"/>
                        </a:rPr>
                        <a:t>Milton</a:t>
                      </a:r>
                      <a:endParaRPr sz="1200">
                        <a:latin typeface="Comic Neue Angular"/>
                        <a:cs typeface="Comic Neue Angular"/>
                      </a:endParaRPr>
                    </a:p>
                  </a:txBody>
                  <a:tcPr marL="0" marR="0" marT="46355" marB="0">
                    <a:lnL w="19050">
                      <a:solidFill>
                        <a:srgbClr val="FFFFFF"/>
                      </a:solidFill>
                      <a:prstDash val="solid"/>
                    </a:lnL>
                    <a:lnR w="19050" cap="flat" cmpd="sng" algn="ctr">
                      <a:solidFill>
                        <a:srgbClr val="FFFFFF"/>
                      </a:solidFill>
                      <a:prstDash val="solid"/>
                      <a:round/>
                      <a:headEnd type="none" w="med" len="med"/>
                      <a:tailEnd type="none" w="med" len="med"/>
                    </a:lnR>
                    <a:lnT w="19050">
                      <a:solidFill>
                        <a:srgbClr val="FFFFFF"/>
                      </a:solidFill>
                      <a:prstDash val="solid"/>
                    </a:lnT>
                    <a:lnB w="19050">
                      <a:solidFill>
                        <a:srgbClr val="FFFFFF"/>
                      </a:solidFill>
                      <a:prstDash val="solid"/>
                    </a:lnB>
                    <a:solidFill>
                      <a:srgbClr val="EAEFF7"/>
                    </a:solidFill>
                  </a:tcPr>
                </a:tc>
                <a:extLst>
                  <a:ext uri="{0D108BD9-81ED-4DB2-BD59-A6C34878D82A}">
                    <a16:rowId xmlns:a16="http://schemas.microsoft.com/office/drawing/2014/main" val="10002"/>
                  </a:ext>
                </a:extLst>
              </a:tr>
              <a:tr h="520700">
                <a:tc>
                  <a:txBody>
                    <a:bodyPr/>
                    <a:lstStyle/>
                    <a:p>
                      <a:pPr marL="635" algn="ctr">
                        <a:lnSpc>
                          <a:spcPct val="100000"/>
                        </a:lnSpc>
                        <a:spcBef>
                          <a:spcPts val="5"/>
                        </a:spcBef>
                      </a:pPr>
                      <a:r>
                        <a:rPr sz="1200" spc="-5" dirty="0">
                          <a:solidFill>
                            <a:srgbClr val="005493"/>
                          </a:solidFill>
                          <a:latin typeface="Comic Neue Angular"/>
                          <a:cs typeface="Comic Neue Angular"/>
                        </a:rPr>
                        <a:t>Assistant</a:t>
                      </a:r>
                      <a:r>
                        <a:rPr sz="1200" spc="-15" dirty="0">
                          <a:solidFill>
                            <a:srgbClr val="005493"/>
                          </a:solidFill>
                          <a:latin typeface="Comic Neue Angular"/>
                          <a:cs typeface="Comic Neue Angular"/>
                        </a:rPr>
                        <a:t> </a:t>
                      </a:r>
                      <a:r>
                        <a:rPr sz="1200" spc="-5" dirty="0">
                          <a:solidFill>
                            <a:srgbClr val="005493"/>
                          </a:solidFill>
                          <a:latin typeface="Comic Neue Angular"/>
                          <a:cs typeface="Comic Neue Angular"/>
                        </a:rPr>
                        <a:t>Headteacher</a:t>
                      </a:r>
                      <a:endParaRPr sz="1200">
                        <a:latin typeface="Comic Neue Angular"/>
                        <a:cs typeface="Comic Neue Angular"/>
                      </a:endParaRPr>
                    </a:p>
                  </a:txBody>
                  <a:tcPr marL="0" marR="0" marT="63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2DEEF"/>
                    </a:solidFill>
                  </a:tcPr>
                </a:tc>
                <a:tc>
                  <a:txBody>
                    <a:bodyPr/>
                    <a:lstStyle/>
                    <a:p>
                      <a:pPr marL="1027430" marR="754380" indent="-265430" algn="ctr">
                        <a:lnSpc>
                          <a:spcPts val="1390"/>
                        </a:lnSpc>
                        <a:spcBef>
                          <a:spcPts val="455"/>
                        </a:spcBef>
                      </a:pPr>
                      <a:r>
                        <a:rPr lang="en-GB" sz="1200" spc="-5" dirty="0">
                          <a:solidFill>
                            <a:srgbClr val="005493"/>
                          </a:solidFill>
                          <a:latin typeface="Comic Neue Angular"/>
                          <a:cs typeface="Comic Neue Angular"/>
                        </a:rPr>
                        <a:t>Louise Williams</a:t>
                      </a:r>
                      <a:r>
                        <a:rPr sz="1200" spc="-5" dirty="0">
                          <a:solidFill>
                            <a:srgbClr val="005493"/>
                          </a:solidFill>
                          <a:latin typeface="Comic Neue Angular"/>
                          <a:cs typeface="Comic Neue Angular"/>
                        </a:rPr>
                        <a:t> </a:t>
                      </a:r>
                      <a:endParaRPr lang="en-GB" sz="1200" spc="-5" dirty="0">
                        <a:solidFill>
                          <a:srgbClr val="005493"/>
                        </a:solidFill>
                        <a:latin typeface="Comic Neue Angular"/>
                        <a:cs typeface="Comic Neue Angular"/>
                      </a:endParaRPr>
                    </a:p>
                    <a:p>
                      <a:pPr marL="1027430" marR="754380" indent="-265430" algn="ctr">
                        <a:lnSpc>
                          <a:spcPts val="1390"/>
                        </a:lnSpc>
                        <a:spcBef>
                          <a:spcPts val="455"/>
                        </a:spcBef>
                      </a:pPr>
                      <a:r>
                        <a:rPr sz="1200" spc="-385" dirty="0">
                          <a:solidFill>
                            <a:srgbClr val="005493"/>
                          </a:solidFill>
                          <a:latin typeface="Comic Neue Angular"/>
                          <a:cs typeface="Comic Neue Angular"/>
                        </a:rPr>
                        <a:t> </a:t>
                      </a:r>
                      <a:r>
                        <a:rPr sz="1200" spc="-5" dirty="0">
                          <a:solidFill>
                            <a:srgbClr val="005493"/>
                          </a:solidFill>
                          <a:latin typeface="Comic Neue Angular"/>
                          <a:cs typeface="Comic Neue Angular"/>
                        </a:rPr>
                        <a:t>Luke</a:t>
                      </a:r>
                      <a:r>
                        <a:rPr sz="1200" spc="-10" dirty="0">
                          <a:solidFill>
                            <a:srgbClr val="005493"/>
                          </a:solidFill>
                          <a:latin typeface="Comic Neue Angular"/>
                          <a:cs typeface="Comic Neue Angular"/>
                        </a:rPr>
                        <a:t> </a:t>
                      </a:r>
                      <a:r>
                        <a:rPr sz="1200" dirty="0">
                          <a:solidFill>
                            <a:srgbClr val="005493"/>
                          </a:solidFill>
                          <a:latin typeface="Comic Neue Angular"/>
                          <a:cs typeface="Comic Neue Angular"/>
                        </a:rPr>
                        <a:t>Tweedley</a:t>
                      </a:r>
                      <a:endParaRPr sz="1200" dirty="0">
                        <a:latin typeface="Comic Neue Angular"/>
                        <a:cs typeface="Comic Neue Angular"/>
                      </a:endParaRPr>
                    </a:p>
                  </a:txBody>
                  <a:tcPr marL="0" marR="0" marT="57785" marB="0">
                    <a:lnL w="19050">
                      <a:solidFill>
                        <a:srgbClr val="FFFFFF"/>
                      </a:solidFill>
                      <a:prstDash val="solid"/>
                    </a:lnL>
                    <a:lnR w="19050" cap="flat" cmpd="sng" algn="ctr">
                      <a:solidFill>
                        <a:srgbClr val="FFFFFF"/>
                      </a:solidFill>
                      <a:prstDash val="solid"/>
                      <a:round/>
                      <a:headEnd type="none" w="med" len="med"/>
                      <a:tailEnd type="none" w="med" len="med"/>
                    </a:lnR>
                    <a:lnT w="19050">
                      <a:solidFill>
                        <a:srgbClr val="FFFFFF"/>
                      </a:solidFill>
                      <a:prstDash val="solid"/>
                    </a:lnT>
                    <a:lnB w="19050">
                      <a:solidFill>
                        <a:srgbClr val="FFFFFF"/>
                      </a:solidFill>
                      <a:prstDash val="solid"/>
                    </a:lnB>
                    <a:solidFill>
                      <a:srgbClr val="D2DEEF"/>
                    </a:solidFill>
                  </a:tcPr>
                </a:tc>
                <a:extLst>
                  <a:ext uri="{0D108BD9-81ED-4DB2-BD59-A6C34878D82A}">
                    <a16:rowId xmlns:a16="http://schemas.microsoft.com/office/drawing/2014/main" val="10003"/>
                  </a:ext>
                </a:extLst>
              </a:tr>
              <a:tr h="1188720">
                <a:tc>
                  <a:txBody>
                    <a:bodyPr/>
                    <a:lstStyle/>
                    <a:p>
                      <a:pPr algn="ctr">
                        <a:lnSpc>
                          <a:spcPct val="100000"/>
                        </a:lnSpc>
                        <a:spcBef>
                          <a:spcPts val="5"/>
                        </a:spcBef>
                      </a:pPr>
                      <a:r>
                        <a:rPr lang="en-GB" sz="1200" spc="-5" dirty="0">
                          <a:solidFill>
                            <a:srgbClr val="005493"/>
                          </a:solidFill>
                          <a:latin typeface="Comic Neue Angular"/>
                          <a:cs typeface="Comic Neue Angular"/>
                        </a:rPr>
                        <a:t>Nursery/Reception</a:t>
                      </a:r>
                    </a:p>
                    <a:p>
                      <a:pPr algn="ctr">
                        <a:lnSpc>
                          <a:spcPct val="100000"/>
                        </a:lnSpc>
                        <a:spcBef>
                          <a:spcPts val="5"/>
                        </a:spcBef>
                      </a:pPr>
                      <a:r>
                        <a:rPr lang="en-GB" sz="1200" spc="-5" dirty="0">
                          <a:solidFill>
                            <a:srgbClr val="005493"/>
                          </a:solidFill>
                          <a:latin typeface="Comic Neue Angular"/>
                          <a:cs typeface="Comic Neue Angular"/>
                        </a:rPr>
                        <a:t>Year 1/Year 2  </a:t>
                      </a:r>
                    </a:p>
                    <a:p>
                      <a:pPr algn="ctr">
                        <a:lnSpc>
                          <a:spcPct val="100000"/>
                        </a:lnSpc>
                        <a:spcBef>
                          <a:spcPts val="5"/>
                        </a:spcBef>
                      </a:pPr>
                      <a:r>
                        <a:rPr lang="en-GB" sz="1200" spc="-5" dirty="0">
                          <a:solidFill>
                            <a:srgbClr val="005493"/>
                          </a:solidFill>
                          <a:latin typeface="Comic Neue Angular"/>
                          <a:cs typeface="Comic Neue Angular"/>
                        </a:rPr>
                        <a:t>Year 3/Year 4</a:t>
                      </a:r>
                    </a:p>
                    <a:p>
                      <a:pPr algn="ctr">
                        <a:lnSpc>
                          <a:spcPct val="100000"/>
                        </a:lnSpc>
                        <a:spcBef>
                          <a:spcPts val="5"/>
                        </a:spcBef>
                      </a:pPr>
                      <a:r>
                        <a:rPr lang="en-GB" sz="1200" spc="-5" dirty="0">
                          <a:solidFill>
                            <a:srgbClr val="005493"/>
                          </a:solidFill>
                          <a:latin typeface="Comic Neue Angular"/>
                          <a:cs typeface="Comic Neue Angular"/>
                        </a:rPr>
                        <a:t>Year 5/Year 6</a:t>
                      </a:r>
                      <a:endParaRPr sz="1200" dirty="0">
                        <a:latin typeface="Comic Neue Angular"/>
                        <a:cs typeface="Comic Neue Angular"/>
                      </a:endParaRPr>
                    </a:p>
                  </a:txBody>
                  <a:tcPr marL="0" marR="0" marT="63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tc>
                  <a:txBody>
                    <a:bodyPr/>
                    <a:lstStyle/>
                    <a:p>
                      <a:pPr marL="1013460" marR="1005840" lvl="0" indent="0" algn="ctr" defTabSz="914400" eaLnBrk="1" fontAlgn="auto" latinLnBrk="0" hangingPunct="1">
                        <a:lnSpc>
                          <a:spcPct val="99400"/>
                        </a:lnSpc>
                        <a:spcBef>
                          <a:spcPts val="375"/>
                        </a:spcBef>
                        <a:spcAft>
                          <a:spcPts val="0"/>
                        </a:spcAft>
                        <a:buClrTx/>
                        <a:buSzTx/>
                        <a:buFontTx/>
                        <a:buNone/>
                        <a:tabLst/>
                        <a:defRPr/>
                      </a:pPr>
                      <a:r>
                        <a:rPr lang="en-GB" sz="1200" dirty="0">
                          <a:solidFill>
                            <a:srgbClr val="005493"/>
                          </a:solidFill>
                          <a:latin typeface="Comic Neue Angular"/>
                          <a:cs typeface="Comic Neue Angular"/>
                        </a:rPr>
                        <a:t>Elle</a:t>
                      </a:r>
                      <a:r>
                        <a:rPr lang="en-GB" sz="1200" spc="-15" dirty="0">
                          <a:solidFill>
                            <a:srgbClr val="005493"/>
                          </a:solidFill>
                          <a:latin typeface="Comic Neue Angular"/>
                          <a:cs typeface="Comic Neue Angular"/>
                        </a:rPr>
                        <a:t> </a:t>
                      </a:r>
                      <a:r>
                        <a:rPr lang="en-GB" sz="1200" spc="-5" dirty="0" err="1">
                          <a:solidFill>
                            <a:srgbClr val="005493"/>
                          </a:solidFill>
                          <a:latin typeface="Comic Neue Angular"/>
                          <a:cs typeface="Comic Neue Angular"/>
                        </a:rPr>
                        <a:t>Peate</a:t>
                      </a:r>
                      <a:endParaRPr lang="en-GB" sz="1200" dirty="0">
                        <a:solidFill>
                          <a:srgbClr val="005493"/>
                        </a:solidFill>
                        <a:latin typeface="Comic Neue Angular"/>
                        <a:cs typeface="Comic Neue Angular"/>
                      </a:endParaRPr>
                    </a:p>
                    <a:p>
                      <a:pPr marL="1013460" marR="1005840" algn="ctr">
                        <a:lnSpc>
                          <a:spcPct val="99400"/>
                        </a:lnSpc>
                        <a:spcBef>
                          <a:spcPts val="375"/>
                        </a:spcBef>
                      </a:pPr>
                      <a:r>
                        <a:rPr sz="1200" spc="-5" dirty="0">
                          <a:solidFill>
                            <a:srgbClr val="005493"/>
                          </a:solidFill>
                          <a:latin typeface="Comic Neue Angular"/>
                          <a:cs typeface="Comic Neue Angular"/>
                        </a:rPr>
                        <a:t>Sarah</a:t>
                      </a:r>
                      <a:r>
                        <a:rPr lang="en-GB" sz="1200" spc="-5" dirty="0">
                          <a:solidFill>
                            <a:srgbClr val="005493"/>
                          </a:solidFill>
                          <a:latin typeface="Comic Neue Angular"/>
                          <a:cs typeface="Comic Neue Angular"/>
                        </a:rPr>
                        <a:t> Brookes </a:t>
                      </a:r>
                    </a:p>
                    <a:p>
                      <a:pPr marL="1013460" marR="1005840" algn="ctr">
                        <a:lnSpc>
                          <a:spcPct val="99400"/>
                        </a:lnSpc>
                        <a:spcBef>
                          <a:spcPts val="375"/>
                        </a:spcBef>
                      </a:pPr>
                      <a:r>
                        <a:rPr sz="1200" spc="-10" dirty="0">
                          <a:solidFill>
                            <a:srgbClr val="005493"/>
                          </a:solidFill>
                          <a:latin typeface="Comic Neue Angular"/>
                          <a:cs typeface="Comic Neue Angular"/>
                        </a:rPr>
                        <a:t>Hannah</a:t>
                      </a:r>
                      <a:r>
                        <a:rPr sz="1200" spc="-45" dirty="0">
                          <a:solidFill>
                            <a:srgbClr val="005493"/>
                          </a:solidFill>
                          <a:latin typeface="Comic Neue Angular"/>
                          <a:cs typeface="Comic Neue Angular"/>
                        </a:rPr>
                        <a:t> </a:t>
                      </a:r>
                      <a:r>
                        <a:rPr sz="1200" dirty="0" err="1">
                          <a:solidFill>
                            <a:srgbClr val="005493"/>
                          </a:solidFill>
                          <a:latin typeface="Comic Neue Angular"/>
                          <a:cs typeface="Comic Neue Angular"/>
                        </a:rPr>
                        <a:t>Cogbill</a:t>
                      </a:r>
                      <a:endParaRPr lang="en-GB" sz="1200" dirty="0">
                        <a:solidFill>
                          <a:srgbClr val="005493"/>
                        </a:solidFill>
                        <a:latin typeface="Comic Neue Angular"/>
                        <a:cs typeface="Comic Neue Angular"/>
                      </a:endParaRPr>
                    </a:p>
                    <a:p>
                      <a:pPr marL="1013460" marR="1005840" algn="ctr">
                        <a:lnSpc>
                          <a:spcPct val="99400"/>
                        </a:lnSpc>
                        <a:spcBef>
                          <a:spcPts val="375"/>
                        </a:spcBef>
                      </a:pPr>
                      <a:r>
                        <a:rPr lang="en-GB" sz="1200" dirty="0">
                          <a:solidFill>
                            <a:srgbClr val="005493"/>
                          </a:solidFill>
                          <a:latin typeface="Comic Neue Angular"/>
                          <a:cs typeface="Comic Neue Angular"/>
                        </a:rPr>
                        <a:t>Julia Adamson </a:t>
                      </a:r>
                      <a:endParaRPr sz="1200" dirty="0">
                        <a:latin typeface="Comic Neue Angular"/>
                        <a:cs typeface="Comic Neue Angular"/>
                      </a:endParaRPr>
                    </a:p>
                  </a:txBody>
                  <a:tcPr marL="0" marR="0" marT="47625" marB="0">
                    <a:lnL w="19050">
                      <a:solidFill>
                        <a:srgbClr val="FFFFFF"/>
                      </a:solidFill>
                      <a:prstDash val="solid"/>
                    </a:lnL>
                    <a:lnR w="19050" cap="flat" cmpd="sng" algn="ctr">
                      <a:solidFill>
                        <a:srgbClr val="FFFFFF"/>
                      </a:solidFill>
                      <a:prstDash val="solid"/>
                      <a:round/>
                      <a:headEnd type="none" w="med" len="med"/>
                      <a:tailEnd type="none" w="med" len="med"/>
                    </a:lnR>
                    <a:lnT w="19050">
                      <a:solidFill>
                        <a:srgbClr val="FFFFFF"/>
                      </a:solidFill>
                      <a:prstDash val="solid"/>
                    </a:lnT>
                    <a:lnB w="19050">
                      <a:solidFill>
                        <a:srgbClr val="FFFFFF"/>
                      </a:solidFill>
                      <a:prstDash val="solid"/>
                    </a:lnB>
                    <a:solidFill>
                      <a:srgbClr val="EAEFF7"/>
                    </a:solidFill>
                  </a:tcPr>
                </a:tc>
                <a:extLst>
                  <a:ext uri="{0D108BD9-81ED-4DB2-BD59-A6C34878D82A}">
                    <a16:rowId xmlns:a16="http://schemas.microsoft.com/office/drawing/2014/main" val="10004"/>
                  </a:ext>
                </a:extLst>
              </a:tr>
              <a:tr h="520700">
                <a:tc>
                  <a:txBody>
                    <a:bodyPr/>
                    <a:lstStyle/>
                    <a:p>
                      <a:pPr marL="635" algn="ctr">
                        <a:lnSpc>
                          <a:spcPct val="100000"/>
                        </a:lnSpc>
                        <a:spcBef>
                          <a:spcPts val="5"/>
                        </a:spcBef>
                      </a:pPr>
                      <a:r>
                        <a:rPr lang="en-GB" sz="1200" dirty="0">
                          <a:solidFill>
                            <a:srgbClr val="005493"/>
                          </a:solidFill>
                          <a:latin typeface="Comic Neue Angular"/>
                          <a:cs typeface="Comic Neue Angular"/>
                        </a:rPr>
                        <a:t>Additional Learning Needs Coordinator </a:t>
                      </a:r>
                      <a:endParaRPr sz="1200" dirty="0">
                        <a:latin typeface="Comic Neue Angular"/>
                        <a:cs typeface="Comic Neue Angular"/>
                      </a:endParaRPr>
                    </a:p>
                  </a:txBody>
                  <a:tcPr marL="0" marR="0" marT="63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2DEEF"/>
                    </a:solidFill>
                  </a:tcPr>
                </a:tc>
                <a:tc>
                  <a:txBody>
                    <a:bodyPr/>
                    <a:lstStyle/>
                    <a:p>
                      <a:pPr algn="ctr">
                        <a:lnSpc>
                          <a:spcPct val="100000"/>
                        </a:lnSpc>
                        <a:spcBef>
                          <a:spcPts val="365"/>
                        </a:spcBef>
                      </a:pPr>
                      <a:r>
                        <a:rPr lang="en-GB" sz="1200" dirty="0">
                          <a:solidFill>
                            <a:schemeClr val="tx2"/>
                          </a:solidFill>
                          <a:latin typeface="Comic Neue Angular"/>
                          <a:cs typeface="Comic Neue Angular"/>
                        </a:rPr>
                        <a:t>Elle </a:t>
                      </a:r>
                      <a:r>
                        <a:rPr lang="en-GB" sz="1200" dirty="0" err="1">
                          <a:solidFill>
                            <a:schemeClr val="tx2"/>
                          </a:solidFill>
                          <a:latin typeface="Comic Neue Angular"/>
                          <a:cs typeface="Comic Neue Angular"/>
                        </a:rPr>
                        <a:t>Peate</a:t>
                      </a:r>
                      <a:r>
                        <a:rPr lang="en-GB" sz="1200" dirty="0">
                          <a:solidFill>
                            <a:schemeClr val="tx2"/>
                          </a:solidFill>
                          <a:latin typeface="Comic Neue Angular"/>
                          <a:cs typeface="Comic Neue Angular"/>
                        </a:rPr>
                        <a:t> Nursery-Year 3</a:t>
                      </a:r>
                    </a:p>
                    <a:p>
                      <a:pPr algn="ctr">
                        <a:lnSpc>
                          <a:spcPct val="100000"/>
                        </a:lnSpc>
                        <a:spcBef>
                          <a:spcPts val="365"/>
                        </a:spcBef>
                      </a:pPr>
                      <a:r>
                        <a:rPr lang="en-GB" sz="1200" dirty="0">
                          <a:solidFill>
                            <a:schemeClr val="tx2"/>
                          </a:solidFill>
                          <a:latin typeface="Comic Neue Angular"/>
                          <a:cs typeface="Comic Neue Angular"/>
                        </a:rPr>
                        <a:t>Louise Williams-Year 4-Year 6 </a:t>
                      </a:r>
                      <a:endParaRPr sz="1200" dirty="0">
                        <a:solidFill>
                          <a:schemeClr val="tx2"/>
                        </a:solidFill>
                        <a:latin typeface="Comic Neue Angular"/>
                        <a:cs typeface="Comic Neue Angular"/>
                      </a:endParaRPr>
                    </a:p>
                  </a:txBody>
                  <a:tcPr marL="0" marR="0" marT="46355" marB="0">
                    <a:lnL w="19050">
                      <a:solidFill>
                        <a:srgbClr val="FFFFFF"/>
                      </a:solidFill>
                      <a:prstDash val="solid"/>
                    </a:lnL>
                    <a:lnR w="19050" cap="flat" cmpd="sng" algn="ctr">
                      <a:solidFill>
                        <a:srgbClr val="FFFFFF"/>
                      </a:solidFill>
                      <a:prstDash val="solid"/>
                      <a:round/>
                      <a:headEnd type="none" w="med" len="med"/>
                      <a:tailEnd type="none" w="med" len="med"/>
                    </a:lnR>
                    <a:lnT w="19050">
                      <a:solidFill>
                        <a:srgbClr val="FFFFFF"/>
                      </a:solidFill>
                      <a:prstDash val="solid"/>
                    </a:lnT>
                    <a:lnB w="19050">
                      <a:solidFill>
                        <a:srgbClr val="FFFFFF"/>
                      </a:solidFill>
                      <a:prstDash val="solid"/>
                    </a:lnB>
                    <a:solidFill>
                      <a:srgbClr val="D2DEEF"/>
                    </a:solidFill>
                  </a:tcPr>
                </a:tc>
                <a:extLst>
                  <a:ext uri="{0D108BD9-81ED-4DB2-BD59-A6C34878D82A}">
                    <a16:rowId xmlns:a16="http://schemas.microsoft.com/office/drawing/2014/main" val="10005"/>
                  </a:ext>
                </a:extLst>
              </a:tr>
              <a:tr h="520700">
                <a:tc>
                  <a:txBody>
                    <a:bodyPr/>
                    <a:lstStyle/>
                    <a:p>
                      <a:pPr algn="ctr">
                        <a:lnSpc>
                          <a:spcPct val="100000"/>
                        </a:lnSpc>
                        <a:spcBef>
                          <a:spcPts val="5"/>
                        </a:spcBef>
                      </a:pPr>
                      <a:r>
                        <a:rPr sz="1200" spc="-5" dirty="0">
                          <a:solidFill>
                            <a:srgbClr val="005493"/>
                          </a:solidFill>
                          <a:latin typeface="Comic Neue Angular"/>
                          <a:cs typeface="Comic Neue Angular"/>
                        </a:rPr>
                        <a:t>Family</a:t>
                      </a:r>
                      <a:r>
                        <a:rPr sz="1200" spc="-40" dirty="0">
                          <a:solidFill>
                            <a:srgbClr val="005493"/>
                          </a:solidFill>
                          <a:latin typeface="Comic Neue Angular"/>
                          <a:cs typeface="Comic Neue Angular"/>
                        </a:rPr>
                        <a:t> </a:t>
                      </a:r>
                      <a:r>
                        <a:rPr sz="1200" spc="-5" dirty="0">
                          <a:solidFill>
                            <a:srgbClr val="005493"/>
                          </a:solidFill>
                          <a:latin typeface="Comic Neue Angular"/>
                          <a:cs typeface="Comic Neue Angular"/>
                        </a:rPr>
                        <a:t>Engagement</a:t>
                      </a:r>
                      <a:r>
                        <a:rPr lang="en-GB" sz="1200" spc="-5" dirty="0">
                          <a:solidFill>
                            <a:srgbClr val="005493"/>
                          </a:solidFill>
                          <a:latin typeface="Comic Neue Angular"/>
                          <a:cs typeface="Comic Neue Angular"/>
                        </a:rPr>
                        <a:t> Leader </a:t>
                      </a:r>
                      <a:endParaRPr sz="1200" dirty="0">
                        <a:latin typeface="Comic Neue Angular"/>
                        <a:cs typeface="Comic Neue Angular"/>
                      </a:endParaRPr>
                    </a:p>
                  </a:txBody>
                  <a:tcPr marL="0" marR="0" marT="635" marB="0">
                    <a:lnL w="19050">
                      <a:solidFill>
                        <a:srgbClr val="FFFFFF"/>
                      </a:solidFill>
                      <a:prstDash val="soli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a:solidFill>
                        <a:srgbClr val="FFFFFF"/>
                      </a:solidFill>
                      <a:prstDash val="solid"/>
                    </a:lnB>
                    <a:solidFill>
                      <a:srgbClr val="EAEFF7"/>
                    </a:solidFill>
                  </a:tcPr>
                </a:tc>
                <a:tc>
                  <a:txBody>
                    <a:bodyPr/>
                    <a:lstStyle/>
                    <a:p>
                      <a:pPr marL="635" algn="ctr">
                        <a:lnSpc>
                          <a:spcPct val="100000"/>
                        </a:lnSpc>
                        <a:spcBef>
                          <a:spcPts val="365"/>
                        </a:spcBef>
                      </a:pPr>
                      <a:r>
                        <a:rPr sz="1200" spc="-10" dirty="0">
                          <a:solidFill>
                            <a:srgbClr val="005493"/>
                          </a:solidFill>
                          <a:latin typeface="Comic Neue Angular"/>
                          <a:cs typeface="Comic Neue Angular"/>
                        </a:rPr>
                        <a:t>Natasha</a:t>
                      </a:r>
                      <a:r>
                        <a:rPr sz="1200" spc="-30" dirty="0">
                          <a:solidFill>
                            <a:srgbClr val="005493"/>
                          </a:solidFill>
                          <a:latin typeface="Comic Neue Angular"/>
                          <a:cs typeface="Comic Neue Angular"/>
                        </a:rPr>
                        <a:t> </a:t>
                      </a:r>
                      <a:r>
                        <a:rPr sz="1200" spc="-5" dirty="0">
                          <a:solidFill>
                            <a:srgbClr val="005493"/>
                          </a:solidFill>
                          <a:latin typeface="Comic Neue Angular"/>
                          <a:cs typeface="Comic Neue Angular"/>
                        </a:rPr>
                        <a:t>Cockram</a:t>
                      </a:r>
                      <a:endParaRPr sz="1200" dirty="0">
                        <a:latin typeface="Comic Neue Angular"/>
                        <a:cs typeface="Comic Neue Angular"/>
                      </a:endParaRPr>
                    </a:p>
                  </a:txBody>
                  <a:tcPr marL="0" marR="0" marT="46355"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a:solidFill>
                        <a:srgbClr val="FFFFFF"/>
                      </a:solidFill>
                      <a:prstDash val="solid"/>
                    </a:lnB>
                    <a:solidFill>
                      <a:srgbClr val="EAEFF7"/>
                    </a:solidFill>
                  </a:tcPr>
                </a:tc>
                <a:extLst>
                  <a:ext uri="{0D108BD9-81ED-4DB2-BD59-A6C34878D82A}">
                    <a16:rowId xmlns:a16="http://schemas.microsoft.com/office/drawing/2014/main" val="10006"/>
                  </a:ext>
                </a:extLst>
              </a:tr>
              <a:tr h="520700">
                <a:tc>
                  <a:txBody>
                    <a:bodyPr/>
                    <a:lstStyle/>
                    <a:p>
                      <a:pPr algn="ctr">
                        <a:lnSpc>
                          <a:spcPct val="100000"/>
                        </a:lnSpc>
                        <a:spcBef>
                          <a:spcPts val="5"/>
                        </a:spcBef>
                      </a:pPr>
                      <a:r>
                        <a:rPr sz="1200" spc="-5" dirty="0">
                          <a:solidFill>
                            <a:srgbClr val="005493"/>
                          </a:solidFill>
                          <a:latin typeface="Comic Neue Angular"/>
                          <a:cs typeface="Comic Neue Angular"/>
                        </a:rPr>
                        <a:t>Admin</a:t>
                      </a:r>
                      <a:r>
                        <a:rPr sz="1200" spc="-50" dirty="0">
                          <a:solidFill>
                            <a:srgbClr val="005493"/>
                          </a:solidFill>
                          <a:latin typeface="Comic Neue Angular"/>
                          <a:cs typeface="Comic Neue Angular"/>
                        </a:rPr>
                        <a:t> </a:t>
                      </a:r>
                      <a:r>
                        <a:rPr sz="1200" dirty="0">
                          <a:solidFill>
                            <a:srgbClr val="005493"/>
                          </a:solidFill>
                          <a:latin typeface="Comic Neue Angular"/>
                          <a:cs typeface="Comic Neue Angular"/>
                        </a:rPr>
                        <a:t>Officer</a:t>
                      </a:r>
                      <a:endParaRPr lang="en-GB" sz="1200" dirty="0">
                        <a:solidFill>
                          <a:srgbClr val="005493"/>
                        </a:solidFill>
                        <a:latin typeface="Comic Neue Angular"/>
                        <a:cs typeface="Comic Neue Angular"/>
                      </a:endParaRPr>
                    </a:p>
                    <a:p>
                      <a:pPr algn="ctr">
                        <a:lnSpc>
                          <a:spcPct val="100000"/>
                        </a:lnSpc>
                        <a:spcBef>
                          <a:spcPts val="5"/>
                        </a:spcBef>
                      </a:pPr>
                      <a:r>
                        <a:rPr lang="en-GB" sz="1200" dirty="0">
                          <a:solidFill>
                            <a:srgbClr val="005493"/>
                          </a:solidFill>
                          <a:latin typeface="Comic Neue Angular"/>
                          <a:cs typeface="Comic Neue Angular"/>
                        </a:rPr>
                        <a:t>Finance Officer </a:t>
                      </a:r>
                      <a:endParaRPr sz="1200" dirty="0">
                        <a:latin typeface="Comic Neue Angular"/>
                        <a:cs typeface="Comic Neue Angular"/>
                      </a:endParaRPr>
                    </a:p>
                  </a:txBody>
                  <a:tcPr marL="0" marR="0" marT="63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2DEEF"/>
                    </a:solidFill>
                  </a:tcPr>
                </a:tc>
                <a:tc>
                  <a:txBody>
                    <a:bodyPr/>
                    <a:lstStyle/>
                    <a:p>
                      <a:pPr marL="991235" marR="983615" indent="103505" algn="ctr">
                        <a:lnSpc>
                          <a:spcPts val="1390"/>
                        </a:lnSpc>
                        <a:spcBef>
                          <a:spcPts val="450"/>
                        </a:spcBef>
                      </a:pPr>
                      <a:r>
                        <a:rPr sz="1200" spc="-5" dirty="0">
                          <a:solidFill>
                            <a:srgbClr val="005493"/>
                          </a:solidFill>
                          <a:latin typeface="Comic Neue Angular"/>
                          <a:cs typeface="Comic Neue Angular"/>
                        </a:rPr>
                        <a:t>Carol Wright </a:t>
                      </a:r>
                      <a:r>
                        <a:rPr sz="1200" dirty="0">
                          <a:solidFill>
                            <a:srgbClr val="005493"/>
                          </a:solidFill>
                          <a:latin typeface="Comic Neue Angular"/>
                          <a:cs typeface="Comic Neue Angular"/>
                        </a:rPr>
                        <a:t> </a:t>
                      </a:r>
                      <a:endParaRPr lang="en-GB" sz="1200" dirty="0">
                        <a:solidFill>
                          <a:srgbClr val="005493"/>
                        </a:solidFill>
                        <a:latin typeface="Comic Neue Angular"/>
                        <a:cs typeface="Comic Neue Angular"/>
                      </a:endParaRPr>
                    </a:p>
                    <a:p>
                      <a:pPr marL="991235" marR="983615" indent="103505" algn="ctr">
                        <a:lnSpc>
                          <a:spcPts val="1390"/>
                        </a:lnSpc>
                        <a:spcBef>
                          <a:spcPts val="450"/>
                        </a:spcBef>
                      </a:pPr>
                      <a:r>
                        <a:rPr sz="1200" dirty="0">
                          <a:solidFill>
                            <a:srgbClr val="005493"/>
                          </a:solidFill>
                          <a:latin typeface="Comic Neue Angular"/>
                          <a:cs typeface="Comic Neue Angular"/>
                        </a:rPr>
                        <a:t>S</a:t>
                      </a:r>
                      <a:r>
                        <a:rPr lang="en-GB" sz="1200" dirty="0" err="1">
                          <a:solidFill>
                            <a:srgbClr val="005493"/>
                          </a:solidFill>
                          <a:latin typeface="Comic Neue Angular"/>
                          <a:cs typeface="Comic Neue Angular"/>
                        </a:rPr>
                        <a:t>ian</a:t>
                      </a:r>
                      <a:r>
                        <a:rPr lang="en-GB" sz="1200" dirty="0">
                          <a:solidFill>
                            <a:srgbClr val="005493"/>
                          </a:solidFill>
                          <a:latin typeface="Comic Neue Angular"/>
                          <a:cs typeface="Comic Neue Angular"/>
                        </a:rPr>
                        <a:t> </a:t>
                      </a:r>
                      <a:r>
                        <a:rPr lang="en-GB" sz="1200" dirty="0" err="1">
                          <a:solidFill>
                            <a:srgbClr val="005493"/>
                          </a:solidFill>
                          <a:latin typeface="Comic Neue Angular"/>
                          <a:cs typeface="Comic Neue Angular"/>
                        </a:rPr>
                        <a:t>Dovey</a:t>
                      </a:r>
                      <a:endParaRPr sz="1200" dirty="0">
                        <a:latin typeface="Comic Neue Angular"/>
                        <a:cs typeface="Comic Neue Angular"/>
                      </a:endParaRPr>
                    </a:p>
                  </a:txBody>
                  <a:tcPr marL="0" marR="0" marT="57150" marB="0">
                    <a:lnL w="19050">
                      <a:solidFill>
                        <a:srgbClr val="FFFFFF"/>
                      </a:solidFill>
                      <a:prstDash val="solid"/>
                    </a:lnL>
                    <a:lnR w="19050" cap="flat" cmpd="sng" algn="ctr">
                      <a:solidFill>
                        <a:srgbClr val="FFFFFF"/>
                      </a:solidFill>
                      <a:prstDash val="solid"/>
                      <a:round/>
                      <a:headEnd type="none" w="med" len="med"/>
                      <a:tailEnd type="none" w="med" len="med"/>
                    </a:lnR>
                    <a:lnT w="19050">
                      <a:solidFill>
                        <a:srgbClr val="FFFFFF"/>
                      </a:solidFill>
                      <a:prstDash val="solid"/>
                    </a:lnT>
                    <a:lnB w="19050">
                      <a:solidFill>
                        <a:srgbClr val="FFFFFF"/>
                      </a:solidFill>
                      <a:prstDash val="solid"/>
                    </a:lnB>
                    <a:solidFill>
                      <a:srgbClr val="D2DEEF"/>
                    </a:solidFill>
                  </a:tcPr>
                </a:tc>
                <a:extLst>
                  <a:ext uri="{0D108BD9-81ED-4DB2-BD59-A6C34878D82A}">
                    <a16:rowId xmlns:a16="http://schemas.microsoft.com/office/drawing/2014/main" val="10007"/>
                  </a:ext>
                </a:extLst>
              </a:tr>
              <a:tr h="520700">
                <a:tc>
                  <a:txBody>
                    <a:bodyPr/>
                    <a:lstStyle/>
                    <a:p>
                      <a:pPr marL="1270" algn="ctr">
                        <a:lnSpc>
                          <a:spcPct val="100000"/>
                        </a:lnSpc>
                      </a:pPr>
                      <a:r>
                        <a:rPr sz="1200" spc="-5" dirty="0">
                          <a:solidFill>
                            <a:srgbClr val="005493"/>
                          </a:solidFill>
                          <a:latin typeface="Comic Neue Angular"/>
                          <a:cs typeface="Comic Neue Angular"/>
                        </a:rPr>
                        <a:t>Caretaker</a:t>
                      </a:r>
                      <a:endParaRPr lang="en-GB" sz="1200" spc="-5" dirty="0">
                        <a:solidFill>
                          <a:srgbClr val="005493"/>
                        </a:solidFill>
                        <a:latin typeface="Comic Neue Angular"/>
                        <a:cs typeface="Comic Neue Angular"/>
                      </a:endParaRPr>
                    </a:p>
                    <a:p>
                      <a:pPr marL="1270" algn="ctr">
                        <a:lnSpc>
                          <a:spcPct val="100000"/>
                        </a:lnSpc>
                      </a:pPr>
                      <a:r>
                        <a:rPr lang="en-GB" sz="1200" spc="-5" dirty="0">
                          <a:solidFill>
                            <a:srgbClr val="005493"/>
                          </a:solidFill>
                          <a:latin typeface="Comic Neue Angular"/>
                          <a:cs typeface="Comic Neue Angular"/>
                        </a:rPr>
                        <a:t>Facilities Manager </a:t>
                      </a:r>
                    </a:p>
                    <a:p>
                      <a:pPr marL="1270" algn="ctr">
                        <a:lnSpc>
                          <a:spcPct val="100000"/>
                        </a:lnSpc>
                      </a:pPr>
                      <a:endParaRPr sz="1200" dirty="0">
                        <a:latin typeface="Comic Neue Angular"/>
                        <a:cs typeface="Comic Neue Angular"/>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19050" cap="flat" cmpd="sng" algn="ctr">
                      <a:solidFill>
                        <a:srgbClr val="FFFFFF"/>
                      </a:solidFill>
                      <a:prstDash val="solid"/>
                      <a:round/>
                      <a:headEnd type="none" w="med" len="med"/>
                      <a:tailEnd type="none" w="med" len="med"/>
                    </a:lnB>
                    <a:solidFill>
                      <a:srgbClr val="EAEFF7"/>
                    </a:solidFill>
                  </a:tcPr>
                </a:tc>
                <a:tc>
                  <a:txBody>
                    <a:bodyPr/>
                    <a:lstStyle/>
                    <a:p>
                      <a:pPr marL="1165860" marR="1157605" algn="ctr">
                        <a:lnSpc>
                          <a:spcPts val="1390"/>
                        </a:lnSpc>
                        <a:spcBef>
                          <a:spcPts val="450"/>
                        </a:spcBef>
                      </a:pPr>
                      <a:r>
                        <a:rPr sz="1200" spc="-5" dirty="0">
                          <a:solidFill>
                            <a:srgbClr val="005493"/>
                          </a:solidFill>
                          <a:latin typeface="Comic Neue Angular"/>
                          <a:cs typeface="Comic Neue Angular"/>
                        </a:rPr>
                        <a:t>Carl</a:t>
                      </a:r>
                      <a:r>
                        <a:rPr sz="1200" spc="-75" dirty="0">
                          <a:solidFill>
                            <a:srgbClr val="005493"/>
                          </a:solidFill>
                          <a:latin typeface="Comic Neue Angular"/>
                          <a:cs typeface="Comic Neue Angular"/>
                        </a:rPr>
                        <a:t> </a:t>
                      </a:r>
                      <a:r>
                        <a:rPr sz="1200" dirty="0">
                          <a:solidFill>
                            <a:srgbClr val="005493"/>
                          </a:solidFill>
                          <a:latin typeface="Comic Neue Angular"/>
                          <a:cs typeface="Comic Neue Angular"/>
                        </a:rPr>
                        <a:t>Bates </a:t>
                      </a:r>
                      <a:r>
                        <a:rPr lang="en-GB" sz="1200" spc="-380" dirty="0">
                          <a:solidFill>
                            <a:srgbClr val="005493"/>
                          </a:solidFill>
                          <a:latin typeface="Comic Neue Angular"/>
                          <a:cs typeface="Comic Neue Angular"/>
                        </a:rPr>
                        <a:t>,</a:t>
                      </a:r>
                      <a:r>
                        <a:rPr sz="1200" spc="-5" dirty="0">
                          <a:solidFill>
                            <a:srgbClr val="005493"/>
                          </a:solidFill>
                          <a:latin typeface="Comic Neue Angular"/>
                          <a:cs typeface="Comic Neue Angular"/>
                        </a:rPr>
                        <a:t>Tom</a:t>
                      </a:r>
                      <a:r>
                        <a:rPr sz="1200" spc="-35" dirty="0">
                          <a:solidFill>
                            <a:srgbClr val="005493"/>
                          </a:solidFill>
                          <a:latin typeface="Comic Neue Angular"/>
                          <a:cs typeface="Comic Neue Angular"/>
                        </a:rPr>
                        <a:t> </a:t>
                      </a:r>
                      <a:r>
                        <a:rPr sz="1200" dirty="0">
                          <a:solidFill>
                            <a:srgbClr val="005493"/>
                          </a:solidFill>
                          <a:latin typeface="Comic Neue Angular"/>
                          <a:cs typeface="Comic Neue Angular"/>
                        </a:rPr>
                        <a:t>Pitt</a:t>
                      </a:r>
                      <a:endParaRPr lang="en-GB" sz="1200" dirty="0">
                        <a:solidFill>
                          <a:srgbClr val="005493"/>
                        </a:solidFill>
                        <a:latin typeface="Comic Neue Angular"/>
                        <a:cs typeface="Comic Neue Angular"/>
                      </a:endParaRPr>
                    </a:p>
                    <a:p>
                      <a:pPr marL="1165860" marR="1157605" algn="ctr">
                        <a:lnSpc>
                          <a:spcPts val="1390"/>
                        </a:lnSpc>
                        <a:spcBef>
                          <a:spcPts val="450"/>
                        </a:spcBef>
                      </a:pPr>
                      <a:r>
                        <a:rPr lang="en-GB" sz="1200" dirty="0">
                          <a:solidFill>
                            <a:srgbClr val="005493"/>
                          </a:solidFill>
                          <a:latin typeface="Comic Neue Angular"/>
                          <a:cs typeface="Comic Neue Angular"/>
                        </a:rPr>
                        <a:t>Joe </a:t>
                      </a:r>
                      <a:r>
                        <a:rPr lang="en-GB" sz="1200" dirty="0" err="1">
                          <a:solidFill>
                            <a:srgbClr val="005493"/>
                          </a:solidFill>
                          <a:latin typeface="Comic Neue Angular"/>
                          <a:cs typeface="Comic Neue Angular"/>
                        </a:rPr>
                        <a:t>Gaughn</a:t>
                      </a:r>
                      <a:r>
                        <a:rPr lang="en-GB" sz="1200" dirty="0">
                          <a:solidFill>
                            <a:srgbClr val="005493"/>
                          </a:solidFill>
                          <a:latin typeface="Comic Neue Angular"/>
                          <a:cs typeface="Comic Neue Angular"/>
                        </a:rPr>
                        <a:t> </a:t>
                      </a:r>
                      <a:endParaRPr sz="1200" dirty="0">
                        <a:latin typeface="Comic Neue Angular"/>
                        <a:cs typeface="Comic Neue Angular"/>
                      </a:endParaRPr>
                    </a:p>
                  </a:txBody>
                  <a:tcPr marL="0" marR="0" marT="57150" marB="0">
                    <a:lnL w="19050">
                      <a:solidFill>
                        <a:srgbClr val="FFFFFF"/>
                      </a:solidFill>
                      <a:prstDash val="solid"/>
                    </a:lnL>
                    <a:lnR w="19050" cap="flat" cmpd="sng" algn="ctr">
                      <a:solidFill>
                        <a:srgbClr val="FFFFFF"/>
                      </a:solidFill>
                      <a:prstDash val="solid"/>
                      <a:round/>
                      <a:headEnd type="none" w="med" len="med"/>
                      <a:tailEnd type="none" w="med" len="med"/>
                    </a:lnR>
                    <a:lnT w="19050">
                      <a:solidFill>
                        <a:srgbClr val="FFFFFF"/>
                      </a:solidFill>
                      <a:prstDash val="solid"/>
                    </a:lnT>
                    <a:lnB w="1905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0008"/>
                  </a:ext>
                </a:extLst>
              </a:tr>
              <a:tr h="520700">
                <a:tc>
                  <a:txBody>
                    <a:bodyPr/>
                    <a:lstStyle/>
                    <a:p>
                      <a:pPr marL="1270" algn="ctr">
                        <a:lnSpc>
                          <a:spcPct val="100000"/>
                        </a:lnSpc>
                      </a:pPr>
                      <a:r>
                        <a:rPr lang="en-GB" sz="1200" i="0" dirty="0">
                          <a:solidFill>
                            <a:srgbClr val="005493"/>
                          </a:solidFill>
                          <a:latin typeface="Comic Neue Angular"/>
                          <a:cs typeface="Comic Neue Angular"/>
                        </a:rPr>
                        <a:t>IT</a:t>
                      </a:r>
                      <a:r>
                        <a:rPr lang="en-GB" sz="1200" i="1" dirty="0">
                          <a:solidFill>
                            <a:srgbClr val="005493"/>
                          </a:solidFill>
                          <a:latin typeface="Comic Neue Angular"/>
                          <a:cs typeface="Comic Neue Angular"/>
                        </a:rPr>
                        <a:t> </a:t>
                      </a:r>
                      <a:r>
                        <a:rPr lang="en-GB" sz="1200" dirty="0">
                          <a:solidFill>
                            <a:srgbClr val="005493"/>
                          </a:solidFill>
                          <a:latin typeface="Comic Neue Angular"/>
                          <a:cs typeface="Comic Neue Angular"/>
                        </a:rPr>
                        <a:t>&amp; </a:t>
                      </a:r>
                      <a:r>
                        <a:rPr lang="en-GB" sz="1200" spc="-5" dirty="0">
                          <a:solidFill>
                            <a:srgbClr val="005493"/>
                          </a:solidFill>
                          <a:latin typeface="Comic Neue Angular"/>
                          <a:cs typeface="Comic Neue Angular"/>
                        </a:rPr>
                        <a:t>Digital</a:t>
                      </a:r>
                      <a:r>
                        <a:rPr lang="en-GB" sz="1200" dirty="0">
                          <a:solidFill>
                            <a:srgbClr val="005493"/>
                          </a:solidFill>
                          <a:latin typeface="Comic Neue Angular"/>
                          <a:cs typeface="Comic Neue Angular"/>
                        </a:rPr>
                        <a:t> </a:t>
                      </a:r>
                      <a:r>
                        <a:rPr lang="en-GB" sz="1200" spc="-5" dirty="0">
                          <a:solidFill>
                            <a:srgbClr val="005493"/>
                          </a:solidFill>
                          <a:latin typeface="Comic Neue Angular"/>
                          <a:cs typeface="Comic Neue Angular"/>
                        </a:rPr>
                        <a:t>Communications Leader</a:t>
                      </a:r>
                      <a:endParaRPr sz="1200" dirty="0">
                        <a:latin typeface="Comic Neue Angular"/>
                        <a:cs typeface="Comic Neue Angular"/>
                      </a:endParaRPr>
                    </a:p>
                  </a:txBody>
                  <a:tcPr marL="0" marR="0" marT="0" marB="0">
                    <a:lnL w="19050">
                      <a:solidFill>
                        <a:srgbClr val="FFFFFF"/>
                      </a:solidFill>
                      <a:prstDash val="solid"/>
                    </a:lnL>
                    <a:lnR w="19050" cap="flat" cmpd="sng" algn="ctr">
                      <a:solidFill>
                        <a:srgbClr val="FFFFFF"/>
                      </a:solidFill>
                      <a:prstDash val="solid"/>
                      <a:round/>
                      <a:headEnd type="none" w="med" len="med"/>
                      <a:tailEnd type="none" w="med" len="med"/>
                    </a:lnR>
                    <a:lnT w="19050">
                      <a:solidFill>
                        <a:srgbClr val="FFFFFF"/>
                      </a:solidFill>
                      <a:prstDash val="solid"/>
                    </a:lnT>
                    <a:lnB w="19050">
                      <a:solidFill>
                        <a:srgbClr val="FFFFFF"/>
                      </a:solidFill>
                      <a:prstDash val="solid"/>
                    </a:lnB>
                    <a:solidFill>
                      <a:schemeClr val="accent1">
                        <a:lumMod val="40000"/>
                        <a:lumOff val="60000"/>
                      </a:schemeClr>
                    </a:solidFill>
                  </a:tcPr>
                </a:tc>
                <a:tc>
                  <a:txBody>
                    <a:bodyPr/>
                    <a:lstStyle/>
                    <a:p>
                      <a:pPr marL="1165860" marR="1157605" lvl="0" indent="0" algn="ctr" defTabSz="914400" eaLnBrk="1" fontAlgn="auto" latinLnBrk="0" hangingPunct="1">
                        <a:lnSpc>
                          <a:spcPts val="1390"/>
                        </a:lnSpc>
                        <a:spcBef>
                          <a:spcPts val="450"/>
                        </a:spcBef>
                        <a:spcAft>
                          <a:spcPts val="0"/>
                        </a:spcAft>
                        <a:buClrTx/>
                        <a:buSzTx/>
                        <a:buFontTx/>
                        <a:buNone/>
                        <a:tabLst/>
                        <a:defRPr/>
                      </a:pPr>
                      <a:r>
                        <a:rPr lang="en-GB" sz="1200" spc="-5" dirty="0">
                          <a:solidFill>
                            <a:srgbClr val="005493"/>
                          </a:solidFill>
                          <a:latin typeface="Comic Neue Angular"/>
                          <a:cs typeface="Comic Neue Angular"/>
                        </a:rPr>
                        <a:t>Jack</a:t>
                      </a:r>
                      <a:r>
                        <a:rPr lang="en-GB" sz="1200" spc="-35" dirty="0">
                          <a:solidFill>
                            <a:srgbClr val="005493"/>
                          </a:solidFill>
                          <a:latin typeface="Comic Neue Angular"/>
                          <a:cs typeface="Comic Neue Angular"/>
                        </a:rPr>
                        <a:t> </a:t>
                      </a:r>
                      <a:r>
                        <a:rPr lang="en-GB" sz="1200" spc="-10" dirty="0">
                          <a:solidFill>
                            <a:srgbClr val="005493"/>
                          </a:solidFill>
                          <a:latin typeface="Comic Neue Angular"/>
                          <a:cs typeface="Comic Neue Angular"/>
                        </a:rPr>
                        <a:t>Rowlands</a:t>
                      </a:r>
                      <a:endParaRPr lang="en-GB" sz="1200" dirty="0">
                        <a:latin typeface="Comic Neue Angular"/>
                        <a:cs typeface="Comic Neue Angular"/>
                      </a:endParaRPr>
                    </a:p>
                    <a:p>
                      <a:pPr marL="1165860" marR="1157605" algn="ctr">
                        <a:lnSpc>
                          <a:spcPts val="1390"/>
                        </a:lnSpc>
                        <a:spcBef>
                          <a:spcPts val="450"/>
                        </a:spcBef>
                      </a:pPr>
                      <a:endParaRPr sz="1200" dirty="0">
                        <a:latin typeface="Comic Neue Angular"/>
                        <a:cs typeface="Comic Neue Angular"/>
                      </a:endParaRPr>
                    </a:p>
                  </a:txBody>
                  <a:tcPr marL="0" marR="0" marT="57150" marB="0">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a:solidFill>
                        <a:srgbClr val="FFFFFF"/>
                      </a:solidFill>
                      <a:prstDash val="solid"/>
                    </a:lnT>
                    <a:lnB w="19050">
                      <a:solidFill>
                        <a:srgbClr val="FFFFFF"/>
                      </a:solidFill>
                      <a:prstDash val="solid"/>
                    </a:lnB>
                    <a:solidFill>
                      <a:schemeClr val="accent1">
                        <a:lumMod val="40000"/>
                        <a:lumOff val="60000"/>
                      </a:schemeClr>
                    </a:solidFill>
                  </a:tcPr>
                </a:tc>
                <a:extLst>
                  <a:ext uri="{0D108BD9-81ED-4DB2-BD59-A6C34878D82A}">
                    <a16:rowId xmlns:a16="http://schemas.microsoft.com/office/drawing/2014/main" val="3902340304"/>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51899</TotalTime>
  <Words>8366</Words>
  <Application>Microsoft Office PowerPoint</Application>
  <PresentationFormat>A4 Paper (210x297 mm)</PresentationFormat>
  <Paragraphs>759</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Aims</vt:lpstr>
      <vt:lpstr>Our School</vt:lpstr>
      <vt:lpstr>Breakfast club </vt:lpstr>
      <vt:lpstr>School Communication   </vt:lpstr>
      <vt:lpstr>School Uniform   </vt:lpstr>
      <vt:lpstr>Staffing 2021</vt:lpstr>
      <vt:lpstr>Useful people to know  </vt:lpstr>
      <vt:lpstr>Class Teachers 2022-2023</vt:lpstr>
      <vt:lpstr>Governors</vt:lpstr>
      <vt:lpstr>Break and lunch time </vt:lpstr>
      <vt:lpstr>lunch time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 Milton (Cadoxton Primary School)</cp:lastModifiedBy>
  <cp:revision>76</cp:revision>
  <dcterms:created xsi:type="dcterms:W3CDTF">2021-07-27T08:02:56Z</dcterms:created>
  <dcterms:modified xsi:type="dcterms:W3CDTF">2022-11-07T10:10:34Z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2021-01-20T00:00:00Z</vt:filetime>
  </property>
  <property fmtid="{D5CDD505-2E9C-101B-9397-08002B2CF9AE}" pid="3" name="LastSaved">
    <vt:filetime>2021-07-27T00:00:00Z</vt:filetime>
  </property>
</Properties>
</file>